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5833"/>
  </p:normalViewPr>
  <p:slideViewPr>
    <p:cSldViewPr snapToGrid="0" snapToObjects="1">
      <p:cViewPr varScale="1">
        <p:scale>
          <a:sx n="52" d="100"/>
          <a:sy n="52" d="100"/>
        </p:scale>
        <p:origin x="22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4554E-DC7A-1349-8CFA-3693CCF3DD23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F74D1-D1B1-224D-B576-26AECBFA2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0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47A88-1A1A-3647-A83E-3889C2F010E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64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17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7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67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16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0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9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0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22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534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2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D2BFF-EBB6-6140-A6E1-5CCABAFCC64C}" type="datetimeFigureOut">
              <a:rPr lang="en-US" smtClean="0"/>
              <a:t>08/11/2017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F1710-A37F-A446-BCCE-FB7D7AAD88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4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hyperlink" Target="https://www.apushexplained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hexplained.com/period-4-explained-1800-1848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hexplained.com/period-4-explained-1800-1848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hexplained.com/periods-1--2-explained-1491-1754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hexplained.com/period-6-explained-1865-1898.html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ushexplained.com/period-3-explained-1754-1800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8661"/>
            <a:ext cx="6858000" cy="403528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t">
            <a:normAutofit/>
          </a:bodyPr>
          <a:lstStyle/>
          <a:p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/>
            </a:r>
            <a:b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</a:br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APUSH</a:t>
            </a:r>
            <a:b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</a:br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Content Review</a:t>
            </a:r>
            <a:b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</a:br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/>
            </a:r>
            <a:b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</a:br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Volume I</a:t>
            </a:r>
            <a:b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</a:br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[1491-1898]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8547652"/>
            <a:ext cx="6858000" cy="59634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This review was created in conjunction with Daniel </a:t>
            </a:r>
            <a:r>
              <a:rPr lang="en-US" sz="1200" b="1" dirty="0" err="1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Jocz</a:t>
            </a:r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’ APUSH Explained video series.</a:t>
            </a:r>
          </a:p>
          <a:p>
            <a:r>
              <a:rPr lang="en-US" sz="12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Videos can be accessed at: </a:t>
            </a:r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  <a:hlinkClick r:id="rId2"/>
              </a:rPr>
              <a:t>https://www.apushexplained.com</a:t>
            </a:r>
            <a:endParaRPr lang="en-US" sz="12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7321828"/>
            <a:ext cx="6858000" cy="9872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Name:</a:t>
            </a:r>
          </a:p>
          <a:p>
            <a:pPr algn="l"/>
            <a:endParaRPr lang="en-US" sz="1200" b="1" dirty="0" smtClean="0">
              <a:latin typeface="HelloFirstieBig Medium" charset="0"/>
              <a:ea typeface="HelloFirstieBig Medium" charset="0"/>
              <a:cs typeface="HelloFirstieBig Medium" charset="0"/>
            </a:endParaRPr>
          </a:p>
          <a:p>
            <a:pPr algn="l"/>
            <a:r>
              <a:rPr lang="en-US" sz="12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Date:</a:t>
            </a:r>
          </a:p>
          <a:p>
            <a:pPr algn="l"/>
            <a:endParaRPr lang="en-US" sz="1200" b="1" dirty="0" smtClean="0">
              <a:latin typeface="HelloFirstieBig Medium" charset="0"/>
              <a:ea typeface="HelloFirstieBig Medium" charset="0"/>
              <a:cs typeface="HelloFirstieBig Medium" charset="0"/>
            </a:endParaRPr>
          </a:p>
          <a:p>
            <a:pPr algn="l"/>
            <a:r>
              <a:rPr lang="en-US" sz="12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Period:</a:t>
            </a:r>
            <a:endParaRPr lang="en-US" sz="12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92488"/>
            <a:ext cx="6858000" cy="2590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1381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20160"/>
            <a:ext cx="6857999" cy="108043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0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After the turning point in 1763, Britain ends its period of _______________________ by instituting a number of actions against the colonists. </a:t>
            </a:r>
            <a:endParaRPr lang="en-US" sz="20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72381" y="1533702"/>
            <a:ext cx="2901255" cy="362985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000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British Actions	</a:t>
            </a:r>
            <a:endParaRPr lang="en-US" sz="2000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72381" y="1896687"/>
            <a:ext cx="2901255" cy="469550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dirty="0">
              <a:latin typeface="HelloTypewriter Medium" charset="0"/>
              <a:ea typeface="HelloTypewriter Medium" charset="0"/>
              <a:cs typeface="HelloTypewriter Medium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471863" y="1533702"/>
            <a:ext cx="2915543" cy="362985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en-US" sz="2000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Colonial Reactions</a:t>
            </a:r>
            <a:endParaRPr lang="en-US" sz="2000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471863" y="1896687"/>
            <a:ext cx="2915543" cy="46955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smtClean="0">
                <a:latin typeface="HelloTypewriter Medium" charset="0"/>
                <a:ea typeface="HelloTypewriter Medium" charset="0"/>
                <a:cs typeface="HelloTypewriter Medium" charset="0"/>
              </a:rPr>
              <a:t> </a:t>
            </a:r>
            <a:endParaRPr lang="en-US" sz="1800" dirty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endParaRPr lang="en-US" sz="1800" dirty="0">
              <a:latin typeface="HelloTypewriter Medium" charset="0"/>
              <a:ea typeface="HelloTypewriter Medium" charset="0"/>
              <a:cs typeface="HelloTypewriter Medium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" y="1060270"/>
            <a:ext cx="6858000" cy="4616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Directions: List the British actions below. Then list/ describe the colonist’s reactions. If you come to a term(s) you do not understand, be sure to define them!</a:t>
            </a:r>
            <a:endParaRPr lang="en-US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7332" b="8002"/>
          <a:stretch/>
        </p:blipFill>
        <p:spPr>
          <a:xfrm>
            <a:off x="1" y="6730408"/>
            <a:ext cx="6857999" cy="24135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ight Arrow 8"/>
          <p:cNvSpPr/>
          <p:nvPr/>
        </p:nvSpPr>
        <p:spPr>
          <a:xfrm>
            <a:off x="3175295" y="1556340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2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6" y="0"/>
            <a:ext cx="5915025" cy="82110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The American Revolution (1763-1783)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12182" y="2498641"/>
            <a:ext cx="3976253" cy="3416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u="sng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Brief Timeline</a:t>
            </a:r>
            <a:endParaRPr lang="en-US" sz="1200" b="1" u="sng" dirty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1763 - Proclamation line of 1763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1764 - Sugar Act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1765 - Stamp Act; Sons of Liberty formed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1770 - Boston massacre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1773 - Tea Act; Boston Tea Party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1774 - Intolerable Acts; First Continental Congress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1775 - Lexington and Concord; Battle of Bunker Hill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1776 - Common Sense published by Thomas Paine; Declaration of Independence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1777 - British surrender at Saratoga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1781 - Articles of Confederation approved; General Cornwallis surrenders at Yorktown</a:t>
            </a:r>
          </a:p>
          <a:p>
            <a:r>
              <a:rPr lang="en-US" sz="12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1783 - Treaty of Paris ends war, grants American independence; Newburgh conspiracy of American army officers</a:t>
            </a:r>
            <a:endParaRPr lang="en-US" sz="1200" dirty="0">
              <a:latin typeface="HelloTypewriter Medium" charset="0"/>
              <a:ea typeface="HelloTypewriter Medium" charset="0"/>
              <a:cs typeface="HelloTypewriter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50" y="2498641"/>
            <a:ext cx="2436192" cy="34163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6650" y="936597"/>
            <a:ext cx="6561785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>
                <a:latin typeface="HelloPalazzo Medium" charset="0"/>
                <a:ea typeface="HelloPalazzo Medium" charset="0"/>
                <a:cs typeface="HelloPalazzo Medium" charset="0"/>
              </a:rPr>
              <a:t>Slow movement to the American </a:t>
            </a:r>
            <a:r>
              <a:rPr lang="en-US" sz="1100" b="1" dirty="0" smtClean="0">
                <a:latin typeface="HelloPalazzo Medium" charset="0"/>
                <a:ea typeface="HelloPalazzo Medium" charset="0"/>
                <a:cs typeface="HelloPalazzo Medium" charset="0"/>
              </a:rPr>
              <a:t>Revolution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Inspiration 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of </a:t>
            </a: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__________________________ 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ideas, colonial </a:t>
            </a: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elites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, and role of grassroots movements. </a:t>
            </a:r>
            <a:endParaRPr lang="en-US" sz="11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171450" indent="-171450">
              <a:buFont typeface="Arial" charset="0"/>
              <a:buChar char="•"/>
            </a:pPr>
            <a:endParaRPr lang="en-US" sz="11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Reasons 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the colonies won the </a:t>
            </a: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war</a:t>
            </a:r>
            <a:endParaRPr lang="en-US" sz="11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Home-field advantage, French assistance, superior leadership </a:t>
            </a:r>
            <a:endParaRPr lang="en-US" sz="11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171450" indent="-171450">
              <a:buFont typeface="Arial" charset="0"/>
              <a:buChar char="•"/>
            </a:pPr>
            <a:endParaRPr lang="en-US" sz="11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Creation 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of new government structures</a:t>
            </a: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Palazzo Medium" charset="0"/>
                <a:ea typeface="HelloPalazzo Medium" charset="0"/>
                <a:cs typeface="HelloPalazzo Medium" charset="0"/>
              </a:rPr>
              <a:t>Fear </a:t>
            </a:r>
            <a:r>
              <a:rPr lang="en-US" sz="1100" dirty="0">
                <a:latin typeface="HelloPalazzo Medium" charset="0"/>
                <a:ea typeface="HelloPalazzo Medium" charset="0"/>
                <a:cs typeface="HelloPalazzo Medium" charset="0"/>
              </a:rPr>
              <a:t>of strong centralized power, based upon Enlightenment principals </a:t>
            </a:r>
            <a:endParaRPr lang="en-US" sz="1100" dirty="0">
              <a:effectLst/>
              <a:latin typeface="HelloPalazzo Medium" charset="0"/>
              <a:ea typeface="HelloPalazzo Medium" charset="0"/>
              <a:cs typeface="HelloPalazzo Medium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6649" y="6030455"/>
            <a:ext cx="6561786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000" b="1" spc="300" dirty="0">
                <a:latin typeface="HelloDNangelo Medium" charset="0"/>
                <a:ea typeface="HelloDNangelo Medium" charset="0"/>
                <a:cs typeface="HelloDNangelo Medium" charset="0"/>
              </a:rPr>
              <a:t>SOCIAL/POLITICAL IMPACTS OF THE AMERICAN REVOLUTION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u="sng" dirty="0" smtClean="0">
                <a:latin typeface="HelloDNangelo Medium" charset="0"/>
                <a:ea typeface="HelloDNangelo Medium" charset="0"/>
                <a:cs typeface="HelloDNangelo Medium" charset="0"/>
              </a:rPr>
              <a:t>Political: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 colonial 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elite still in charge, some states eliminate property requirements for voting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u="sng" dirty="0" smtClean="0">
                <a:latin typeface="HelloDNangelo Medium" charset="0"/>
                <a:ea typeface="HelloDNangelo Medium" charset="0"/>
                <a:cs typeface="HelloDNangelo Medium" charset="0"/>
              </a:rPr>
              <a:t>International: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 France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, Latin America, Haiti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u="sng" dirty="0" smtClean="0">
                <a:latin typeface="HelloDNangelo Medium" charset="0"/>
                <a:ea typeface="HelloDNangelo Medium" charset="0"/>
                <a:cs typeface="HelloDNangelo Medium" charset="0"/>
              </a:rPr>
              <a:t>Women: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 “republican 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motherhood”, Abigail Adams </a:t>
            </a:r>
            <a:r>
              <a:rPr lang="mr-IN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–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 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“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Remember the ladies”, lack of political rights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u="sng" dirty="0" smtClean="0">
                <a:latin typeface="HelloDNangelo Medium" charset="0"/>
                <a:ea typeface="HelloDNangelo Medium" charset="0"/>
                <a:cs typeface="HelloDNangelo Medium" charset="0"/>
              </a:rPr>
              <a:t>African Americans: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 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gradual emancipation in the north (Penn. Gradual Emancipation Law), slavery protected in Constitution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u="sng" dirty="0" smtClean="0">
                <a:latin typeface="HelloDNangelo Medium" charset="0"/>
                <a:ea typeface="HelloDNangelo Medium" charset="0"/>
                <a:cs typeface="HelloDNangelo Medium" charset="0"/>
              </a:rPr>
              <a:t>Native Americans:</a:t>
            </a:r>
            <a:r>
              <a:rPr lang="en-US" sz="1000" dirty="0" smtClean="0">
                <a:latin typeface="HelloDNangelo Medium" charset="0"/>
                <a:ea typeface="HelloDNangelo Medium" charset="0"/>
                <a:cs typeface="HelloDNangelo Medium" charset="0"/>
              </a:rPr>
              <a:t> no </a:t>
            </a:r>
            <a:r>
              <a:rPr lang="en-US" sz="1000" dirty="0">
                <a:latin typeface="HelloDNangelo Medium" charset="0"/>
                <a:ea typeface="HelloDNangelo Medium" charset="0"/>
                <a:cs typeface="HelloDNangelo Medium" charset="0"/>
              </a:rPr>
              <a:t>protection from American settlers </a:t>
            </a:r>
            <a:endParaRPr lang="en-US" sz="1000" dirty="0">
              <a:effectLst/>
              <a:latin typeface="HelloDNangelo Medium" charset="0"/>
              <a:ea typeface="HelloDNangelo Medium" charset="0"/>
              <a:cs typeface="HelloDNangelo Medium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8105" y="7594470"/>
            <a:ext cx="656178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spc="300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Now we need a new, </a:t>
            </a:r>
            <a:r>
              <a:rPr lang="en-US" sz="3600" b="1" spc="300" smtClean="0">
                <a:latin typeface="HelloFirstieBig Medium" charset="0"/>
                <a:ea typeface="HelloFirstieBig Medium" charset="0"/>
                <a:cs typeface="HelloFirstieBig Medium" charset="0"/>
              </a:rPr>
              <a:t>effective government!</a:t>
            </a:r>
            <a:endParaRPr lang="en-US" sz="3600" dirty="0">
              <a:effectLst/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05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3214"/>
            <a:ext cx="3383419" cy="1475513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34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New Government Structure</a:t>
            </a:r>
            <a:endParaRPr lang="en-US" sz="34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9" name="Up Arrow Callout 8"/>
          <p:cNvSpPr/>
          <p:nvPr/>
        </p:nvSpPr>
        <p:spPr>
          <a:xfrm>
            <a:off x="-1" y="1472300"/>
            <a:ext cx="3256767" cy="1599146"/>
          </a:xfrm>
          <a:prstGeom prst="upArrowCallout">
            <a:avLst>
              <a:gd name="adj1" fmla="val 31726"/>
              <a:gd name="adj2" fmla="val 32309"/>
              <a:gd name="adj3" fmla="val 18195"/>
              <a:gd name="adj4" fmla="val 6129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algn="ctr"/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Based upon these ideas:</a:t>
            </a:r>
          </a:p>
          <a:p>
            <a:pPr algn="ctr"/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John </a:t>
            </a:r>
            <a: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Locke, Rousseau, Enlightenment, Thomas Paine’s “Common Sense”, Declaration of Independence, etc. </a:t>
            </a:r>
          </a:p>
          <a:p>
            <a:pPr algn="ctr"/>
            <a:endParaRPr lang="en-US" sz="1200" dirty="0"/>
          </a:p>
        </p:txBody>
      </p:sp>
      <p:sp>
        <p:nvSpPr>
          <p:cNvPr id="10" name="Left Arrow Callout 9"/>
          <p:cNvSpPr/>
          <p:nvPr/>
        </p:nvSpPr>
        <p:spPr>
          <a:xfrm>
            <a:off x="3383418" y="19575"/>
            <a:ext cx="3452430" cy="4186665"/>
          </a:xfrm>
          <a:prstGeom prst="leftArrowCallout">
            <a:avLst>
              <a:gd name="adj1" fmla="val 14810"/>
              <a:gd name="adj2" fmla="val 14396"/>
              <a:gd name="adj3" fmla="val 11827"/>
              <a:gd name="adj4" fmla="val 8451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Articles of Confederation: 1st </a:t>
            </a:r>
            <a:r>
              <a:rPr lang="en-US" sz="1100" b="1" dirty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national government of the </a:t>
            </a:r>
            <a:r>
              <a:rPr lang="en-US" sz="1100" b="1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United States</a:t>
            </a:r>
          </a:p>
          <a:p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Government could</a:t>
            </a:r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/>
            </a:r>
            <a:b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Conduct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foreign policy, </a:t>
            </a: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borrow money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, make </a:t>
            </a: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treaties</a:t>
            </a:r>
          </a:p>
          <a:p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Created a WEAK central government </a:t>
            </a:r>
            <a:endParaRPr lang="en-US" sz="11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with limited </a:t>
            </a: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power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Unicameral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congress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executive branch or court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system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power to tax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Could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not regulate </a:t>
            </a: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trade</a:t>
            </a:r>
          </a:p>
          <a:p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Other Problems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9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votes out of 13 to pass laws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All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states regardless of size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had one vote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All </a:t>
            </a: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13 states must agree to amend the Article </a:t>
            </a:r>
          </a:p>
          <a:p>
            <a:pPr algn="ctr"/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Overall, just too weak!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Shays Rebellion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Whiskey Rebellion</a:t>
            </a:r>
            <a:endParaRPr lang="en-US" sz="11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3" name="Right Arrow Callout 12"/>
          <p:cNvSpPr/>
          <p:nvPr/>
        </p:nvSpPr>
        <p:spPr>
          <a:xfrm>
            <a:off x="-1" y="3248862"/>
            <a:ext cx="3833396" cy="180989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839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u="sng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Constitutional Convention </a:t>
            </a:r>
            <a:r>
              <a:rPr lang="en-US" sz="1200" b="1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(1787) </a:t>
            </a:r>
            <a: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meets for the purpose of revising the </a:t>
            </a:r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55 </a:t>
            </a:r>
            <a: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delegates sent “for the sole and express purpose of revising the Articles of Confederation”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Very </a:t>
            </a:r>
            <a: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quickly they decided to create an entirely new stronger central government </a:t>
            </a:r>
          </a:p>
          <a:p>
            <a:pPr algn="ctr"/>
            <a:endParaRPr lang="en-US" sz="12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-3" y="5147460"/>
          <a:ext cx="3833398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6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6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Constitutional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Compromises over Representation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572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James Madison introduced the __________________ Plan (Large State Plan)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Bicameral (2 house) legislature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Representation would be based on population size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endParaRPr lang="en-US" sz="9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Roger Sherman introduced: </a:t>
                      </a:r>
                    </a:p>
                    <a:p>
                      <a:pPr algn="ctr"/>
                      <a:endParaRPr lang="en-US" sz="900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ctr"/>
                      <a:endParaRPr lang="en-US" sz="1100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ctr"/>
                      <a:r>
                        <a:rPr lang="en-US" sz="1100" b="1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__________________________________________</a:t>
                      </a:r>
                    </a:p>
                    <a:p>
                      <a:pPr algn="ctr"/>
                      <a:endParaRPr lang="en-US" sz="900" b="1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marL="171450" indent="-171450" algn="ctr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Bicameral legislature </a:t>
                      </a:r>
                    </a:p>
                    <a:p>
                      <a:pPr marL="514350" lvl="1" indent="-171450" algn="ctr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Upper house (Senate) 2 reps per state </a:t>
                      </a:r>
                    </a:p>
                    <a:p>
                      <a:pPr marL="514350" lvl="1" indent="-171450" algn="ctr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Lower house (House of Reps) based on population </a:t>
                      </a:r>
                    </a:p>
                    <a:p>
                      <a:endParaRPr lang="en-US" sz="9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66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____________________ Plan was favored by the small states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Unicameral (1 house) legislature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Each state would have equal representation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099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Constitutional Compromises over Slavery </a:t>
                      </a:r>
                      <a:r>
                        <a:rPr lang="mr-IN" sz="900" b="1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–</a:t>
                      </a:r>
                      <a:r>
                        <a:rPr lang="en-US" sz="900" b="1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Debate over whether slaves should be counted in state population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8572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• 3/5th Compromise: slaves would be counted 3/5 of a person when deciding representation in the House of Reps. </a:t>
                      </a:r>
                    </a:p>
                    <a:p>
                      <a:endParaRPr lang="en-US" sz="9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• Slave trade allowed to continue until 1808 </a:t>
                      </a:r>
                    </a:p>
                    <a:p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• Although the word “slave” or “slavery” was not used in the Constitution, the institution of slavery was very much protected by the original document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Left-Right-Up Arrow 16"/>
          <p:cNvSpPr/>
          <p:nvPr/>
        </p:nvSpPr>
        <p:spPr>
          <a:xfrm rot="5400000">
            <a:off x="1032111" y="6184513"/>
            <a:ext cx="1937599" cy="618405"/>
          </a:xfrm>
          <a:prstGeom prst="leftRightUpArrow">
            <a:avLst>
              <a:gd name="adj1" fmla="val 16302"/>
              <a:gd name="adj2" fmla="val 25000"/>
              <a:gd name="adj3" fmla="val 25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4001824" y="4383656"/>
          <a:ext cx="2834024" cy="1582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Ratifying the Constitution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572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Federalists believed: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endParaRPr lang="en-US" sz="9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Outcome:</a:t>
                      </a:r>
                    </a:p>
                    <a:p>
                      <a:endParaRPr lang="en-US" sz="9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66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9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Anti-Federalists</a:t>
                      </a:r>
                      <a:r>
                        <a:rPr lang="en-US" sz="9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believed:</a:t>
                      </a:r>
                      <a:endParaRPr lang="en-US" sz="900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4007873" y="6143903"/>
          <a:ext cx="2827975" cy="2667000"/>
        </p:xfrm>
        <a:graphic>
          <a:graphicData uri="http://schemas.openxmlformats.org/drawingml/2006/table">
            <a:tbl>
              <a:tblPr/>
              <a:tblGrid>
                <a:gridCol w="282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526">
                <a:tc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Stuff You Should Know About the Constitution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5628">
                <a:tc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The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Constitution set up a government based upon popular sovereignty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Power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is in the hands of the people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Separation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of powers between the 3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branches 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The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Constitution set up a division of power between the national and state government (Federalism)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Constitution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would be “the supreme law of the land”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Presidents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would not be elected directly by the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voters: wanted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to limit excessive popular influence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Feared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too much democracy would lead to mob rule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Created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the electoral college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2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" y="0"/>
            <a:ext cx="6858002" cy="1767417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Important: Disagreements arose over the new nation’s political, economic, and social identity.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-2" y="1767417"/>
          <a:ext cx="6858000" cy="540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8995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Domestic Disagreements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Foreign Disagreements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875">
                <a:tc rowSpan="2">
                  <a:txBody>
                    <a:bodyPr/>
                    <a:lstStyle/>
                    <a:p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Alexander</a:t>
                      </a: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Hamilton’s Financial Program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Assumption Plan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Excise Taxes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High Tariffs</a:t>
                      </a:r>
                      <a:endParaRPr lang="en-US" sz="1100" b="0" baseline="0" dirty="0" smtClean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National Bank</a:t>
                      </a:r>
                      <a:endParaRPr lang="en-US" sz="1100" b="0" dirty="0" smtClean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_______________: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</a:t>
                      </a: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a strong central government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 manufacturing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 a “loose” interpretation of the Constitution</a:t>
                      </a:r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Leads to the establishment of POLITICAL</a:t>
                      </a:r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PARTIES</a:t>
                      </a:r>
                    </a:p>
                    <a:p>
                      <a:pPr algn="ctr"/>
                      <a:endParaRPr lang="en-US" sz="1100" b="0" baseline="0" dirty="0" smtClean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algn="ctr"/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AND </a:t>
                      </a:r>
                    </a:p>
                    <a:p>
                      <a:pPr algn="ctr"/>
                      <a:endParaRPr lang="en-US" sz="1100" b="0" baseline="0" dirty="0" smtClean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algn="ctr"/>
                      <a:r>
                        <a:rPr lang="en-US" sz="11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FEDERAL v. STATE Governments</a:t>
                      </a:r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French Revolution (1789)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France’s War with Europe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Proclamation of Neutrality (1793)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Citizen Genet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XYZ Affair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Quasi War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Convention of 1800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endParaRPr lang="en-US" sz="1100" b="0" kern="1200" dirty="0" smtClean="0">
                        <a:solidFill>
                          <a:schemeClr val="dk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British Drama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Treaty of Paris issues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Jay’s Treaty (1794)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Spanish Drama Pinckney’s Treaty </a:t>
                      </a:r>
                    </a:p>
                    <a:p>
                      <a:pPr marL="0" indent="0">
                        <a:buFont typeface="Arial" charset="0"/>
                        <a:buNone/>
                      </a:pPr>
                      <a:endParaRPr lang="en-US" sz="1100" b="0" kern="1200" dirty="0" smtClean="0">
                        <a:solidFill>
                          <a:schemeClr val="dk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Washington’s Farewell Address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No Permanent alliances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No Political parties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Federalist Favored England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algn="ctr"/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764">
                <a:tc vMerge="1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______________________________: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 a weak central government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 agriculture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11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 a “strict” interpretation of the Constitution</a:t>
                      </a:r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Democratic- Republicans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dk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Favored France </a:t>
                      </a:r>
                      <a:endParaRPr lang="en-US" sz="1100" b="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  <a:p>
                      <a:pPr algn="ctr"/>
                      <a:endParaRPr lang="en-US" sz="1100" b="0" dirty="0"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-4" y="7328118"/>
            <a:ext cx="68580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ends with the </a:t>
            </a:r>
          </a:p>
          <a:p>
            <a:pPr algn="ctr"/>
            <a:r>
              <a:rPr lang="en-US" sz="28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REVOLUTION </a:t>
            </a:r>
            <a:r>
              <a:rPr lang="en-US" sz="2800" b="1" dirty="0">
                <a:latin typeface="HelloFirstieBig Medium" charset="0"/>
                <a:ea typeface="HelloFirstieBig Medium" charset="0"/>
                <a:cs typeface="HelloFirstieBig Medium" charset="0"/>
              </a:rPr>
              <a:t>OF </a:t>
            </a:r>
            <a:r>
              <a:rPr lang="en-US" sz="28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1800: First </a:t>
            </a:r>
            <a:r>
              <a:rPr lang="en-US" sz="2800" b="1" dirty="0">
                <a:latin typeface="HelloFirstieBig Medium" charset="0"/>
                <a:ea typeface="HelloFirstieBig Medium" charset="0"/>
                <a:cs typeface="HelloFirstieBig Medium" charset="0"/>
              </a:rPr>
              <a:t>peaceful transfer of political power between </a:t>
            </a:r>
          </a:p>
          <a:p>
            <a:pPr algn="ctr"/>
            <a:r>
              <a:rPr lang="en-US" sz="2800" b="1" dirty="0">
                <a:latin typeface="HelloFirstieBig Medium" charset="0"/>
                <a:ea typeface="HelloFirstieBig Medium" charset="0"/>
                <a:cs typeface="HelloFirstieBig Medium" charset="0"/>
              </a:rPr>
              <a:t>parties </a:t>
            </a:r>
            <a:endParaRPr lang="en-US" sz="2800" b="1" dirty="0">
              <a:effectLst/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34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4: 1800-1848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Go to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http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://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www.apushexplained.com/period-4-explained-1800-1848.html</a:t>
            </a:r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Scroll all the way down to the bottom until you see APUSH Period 4 Key Concepts Reviewed!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Watch the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video. Then in this box write a one paragraph summary of the time period. </a:t>
            </a:r>
          </a:p>
          <a:p>
            <a:pPr marL="285750" indent="-285750" algn="l">
              <a:buFont typeface="Arial" charset="0"/>
              <a:buChar char="•"/>
            </a:pPr>
            <a:endParaRPr lang="en-US" sz="12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algn="l"/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471487" y="3578399"/>
            <a:ext cx="5915025" cy="4657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1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p Arrow Callout 5"/>
          <p:cNvSpPr/>
          <p:nvPr/>
        </p:nvSpPr>
        <p:spPr>
          <a:xfrm>
            <a:off x="2978249" y="822960"/>
            <a:ext cx="3741428" cy="3461168"/>
          </a:xfrm>
          <a:prstGeom prst="upArrowCallout">
            <a:avLst>
              <a:gd name="adj1" fmla="val 10158"/>
              <a:gd name="adj2" fmla="val 18109"/>
              <a:gd name="adj3" fmla="val 18694"/>
              <a:gd name="adj4" fmla="val 75915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9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algn="ctr"/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Reasons for 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WESTWARD EXPANSION</a:t>
            </a:r>
            <a:endParaRPr lang="en-US" sz="9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Natural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population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growth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Immigration ______________________ (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Irish, German, English)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Transportation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improvements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(______________________________________________________________________________________________) 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Cotton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production increases and slavery expands west.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(______________________)</a:t>
            </a: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5.) Threats removed from the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continent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French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British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Spain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Native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American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Defeats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Battle of Tippecanoe (1811)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First Seminole War (1816-1818)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Indian Removal Act (1830)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Worcester v. Georgia (1832)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Trail of Tears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algn="ctr"/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1" y="-2"/>
          <a:ext cx="2854411" cy="4322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9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PERIOD 4: BIG IDEAS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739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1. </a:t>
                      </a:r>
                      <a:endParaRPr lang="en-US" dirty="0">
                        <a:solidFill>
                          <a:schemeClr val="tx1"/>
                        </a:solidFill>
                        <a:latin typeface="HelloTypewriter Medium" charset="0"/>
                        <a:ea typeface="HelloTypewriter Medium" charset="0"/>
                        <a:cs typeface="HelloTypewriter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739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 smtClean="0"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2. </a:t>
                      </a:r>
                      <a:endParaRPr lang="en-US" dirty="0">
                        <a:solidFill>
                          <a:schemeClr val="tx1"/>
                        </a:solidFill>
                        <a:latin typeface="HelloTypewriter Medium" charset="0"/>
                        <a:ea typeface="HelloTypewriter Medium" charset="0"/>
                        <a:cs typeface="HelloTypewriter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739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3. </a:t>
                      </a:r>
                      <a:endParaRPr lang="en-US" dirty="0">
                        <a:solidFill>
                          <a:schemeClr val="tx1"/>
                        </a:solidFill>
                        <a:latin typeface="HelloTypewriter Medium" charset="0"/>
                        <a:ea typeface="HelloTypewriter Medium" charset="0"/>
                        <a:cs typeface="HelloTypewriter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739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 smtClean="0"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4. </a:t>
                      </a:r>
                      <a:endParaRPr lang="en-US" dirty="0">
                        <a:solidFill>
                          <a:schemeClr val="tx1"/>
                        </a:solidFill>
                        <a:latin typeface="HelloTypewriter Medium" charset="0"/>
                        <a:ea typeface="HelloTypewriter Medium" charset="0"/>
                        <a:cs typeface="HelloTypewriter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739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5.</a:t>
                      </a:r>
                      <a:r>
                        <a:rPr lang="en-US" baseline="0" dirty="0" smtClean="0">
                          <a:latin typeface="HelloTypewriter Medium" charset="0"/>
                          <a:ea typeface="HelloTypewriter Medium" charset="0"/>
                          <a:cs typeface="HelloTypewriter Medium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HelloTypewriter Medium" charset="0"/>
                        <a:ea typeface="HelloTypewriter Medium" charset="0"/>
                        <a:cs typeface="HelloTypewriter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2839926" y="-1"/>
            <a:ext cx="4018074" cy="164592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n>
                  <a:solidFill>
                    <a:schemeClr val="bg1"/>
                  </a:solidFill>
                </a:ln>
                <a:latin typeface="HelloFirstieBig Medium" charset="0"/>
                <a:ea typeface="HelloFirstieBig Medium" charset="0"/>
                <a:cs typeface="HelloFirstieBig Medium" charset="0"/>
              </a:rPr>
              <a:t>Important:</a:t>
            </a:r>
          </a:p>
          <a:p>
            <a:pPr algn="ctr"/>
            <a:r>
              <a:rPr lang="en-US" sz="2400" dirty="0" smtClean="0">
                <a:ln>
                  <a:solidFill>
                    <a:schemeClr val="bg1"/>
                  </a:solidFill>
                </a:ln>
                <a:latin typeface="HelloFirstieBig Medium" charset="0"/>
                <a:ea typeface="HelloFirstieBig Medium" charset="0"/>
                <a:cs typeface="HelloFirstieBig Medium" charset="0"/>
              </a:rPr>
              <a:t>America is expanding its territory!</a:t>
            </a:r>
            <a:endParaRPr lang="en-US" sz="2400" dirty="0">
              <a:ln>
                <a:solidFill>
                  <a:schemeClr val="bg1"/>
                </a:solidFill>
              </a:ln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58" y="4710988"/>
            <a:ext cx="3429000" cy="25545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HelloFirstieBig Medium" charset="0"/>
                <a:ea typeface="HelloFirstieBig Medium" charset="0"/>
                <a:cs typeface="HelloFirstieBig Medium" charset="0"/>
              </a:rPr>
              <a:t>Key Concept: </a:t>
            </a:r>
            <a:endParaRPr lang="en-US" sz="2000" b="1" dirty="0" smtClean="0">
              <a:latin typeface="HelloFirstieBig Medium" charset="0"/>
              <a:ea typeface="HelloFirstieBig Medium" charset="0"/>
              <a:cs typeface="HelloFirstieBig Medium" charset="0"/>
            </a:endParaRPr>
          </a:p>
          <a:p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United States will seek to expand its global presence by focusing its expansion on the North American continent and continuing to promote foreign trade.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_____________________________(1803) doubled size of U.S. without war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_____________________________(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1801-1805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Rather than pay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tribute- - war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 preserved American neutrality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 (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1817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Great Lakes disarmament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agreement between England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and US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 (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1818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joint occupation of Oregon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(US and England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), Louisiana Territory northern limit to 49th parallel, shared Newfoundland fishing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 (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Florida Purchase Treaty) Spain sells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to the U.S.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 (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1823) no more colonization in Western Hemisphere and nonintervention in European affairs.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 (1836)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Texas annexation controversy </a:t>
            </a:r>
            <a:b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 (1844) James K. Polk and “Manifest Destiny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”</a:t>
            </a:r>
            <a:b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Oregon “Fifty-Four Forty or Fight”, _____________ annexed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 (1846-48) Ends with Treaty of Guadalupe Hidalgo </a:t>
            </a:r>
            <a:endParaRPr lang="en-US" sz="7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2" name="Bent-Up Arrow 11"/>
          <p:cNvSpPr/>
          <p:nvPr/>
        </p:nvSpPr>
        <p:spPr>
          <a:xfrm flipH="1" flipV="1">
            <a:off x="-1" y="4146054"/>
            <a:ext cx="2973924" cy="564934"/>
          </a:xfrm>
          <a:prstGeom prst="bentUpArrow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836" y="4374490"/>
            <a:ext cx="3224841" cy="20963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Bent-Up Arrow 13"/>
          <p:cNvSpPr/>
          <p:nvPr/>
        </p:nvSpPr>
        <p:spPr>
          <a:xfrm>
            <a:off x="3438658" y="5996223"/>
            <a:ext cx="2973924" cy="564934"/>
          </a:xfrm>
          <a:prstGeom prst="bentUpArrow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Ribbon 14"/>
          <p:cNvSpPr/>
          <p:nvPr/>
        </p:nvSpPr>
        <p:spPr>
          <a:xfrm>
            <a:off x="3032151" y="6784930"/>
            <a:ext cx="3825849" cy="577901"/>
          </a:xfrm>
          <a:prstGeom prst="ribbon2">
            <a:avLst>
              <a:gd name="adj1" fmla="val 16667"/>
              <a:gd name="adj2" fmla="val 698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Acquiring new territory needs to </a:t>
            </a:r>
            <a:r>
              <a:rPr lang="en-US" sz="1200" b="1" smtClean="0">
                <a:latin typeface="HelloFirstieBig Medium" charset="0"/>
                <a:ea typeface="HelloFirstieBig Medium" charset="0"/>
                <a:cs typeface="HelloFirstieBig Medium" charset="0"/>
              </a:rPr>
              <a:t>new __________ </a:t>
            </a:r>
            <a:r>
              <a:rPr lang="en-US" sz="12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(PRIDE!)</a:t>
            </a:r>
            <a:endParaRPr lang="en-US" sz="12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68515" y="7466525"/>
            <a:ext cx="3274867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00" b="1" u="sng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CULTURAL </a:t>
            </a:r>
            <a:r>
              <a:rPr lang="en-US" sz="700" b="1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NATIONALISM: </a:t>
            </a:r>
            <a:r>
              <a:rPr lang="en-US" sz="700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Patriotic themes in art</a:t>
            </a:r>
            <a:br>
              <a:rPr lang="en-US" sz="700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700" b="1" u="sng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ECONOMIC </a:t>
            </a:r>
            <a:r>
              <a:rPr lang="en-US" sz="700" b="1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NATIONALISM: </a:t>
            </a:r>
            <a:r>
              <a:rPr lang="en-US" sz="700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American System by Henry Clay </a:t>
            </a: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.  National Bank of the United States: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2.  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Protective Tariff of 1816: protect American industry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and help fund transportation improvements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3.  Internal Transportation Improvements (Erie Canal, Cumberland Road) </a:t>
            </a:r>
          </a:p>
          <a:p>
            <a:pPr algn="ctr"/>
            <a:r>
              <a:rPr lang="en-US" sz="700" b="1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POLITICAL NATIONALISM: </a:t>
            </a:r>
            <a:r>
              <a:rPr lang="en-US" sz="700" u="sng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Only ONE political party Democratic-Republican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Era of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The party does adopt some Federalist ideas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There will be disputes during this period. (Tariff, slavery,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etc.)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17" y="7466525"/>
            <a:ext cx="3265619" cy="13849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918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Ribbon 1"/>
          <p:cNvSpPr/>
          <p:nvPr/>
        </p:nvSpPr>
        <p:spPr>
          <a:xfrm>
            <a:off x="0" y="0"/>
            <a:ext cx="6858000" cy="620785"/>
          </a:xfrm>
          <a:prstGeom prst="ribbon2">
            <a:avLst>
              <a:gd name="adj1" fmla="val 16667"/>
              <a:gd name="adj2" fmla="val 7055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4: POLITICS</a:t>
            </a:r>
            <a:endParaRPr lang="en-US" sz="24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947" y="683977"/>
            <a:ext cx="3260768" cy="309927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2880000" y="2059200"/>
            <a:ext cx="643947" cy="17240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02400" y="799200"/>
            <a:ext cx="521547" cy="78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0" y="698703"/>
            <a:ext cx="3429000" cy="16927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TURNING POINT! - ____________________________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</a:t>
            </a:r>
            <a:r>
              <a:rPr lang="en-US" sz="800" baseline="30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peaceful transi6on of power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(political parties switch)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Era of Good Feelings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Election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1816 to Panic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1819): One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political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party, Federalist gone </a:t>
            </a:r>
          </a:p>
          <a:p>
            <a:pPr lvl="1"/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Factions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within the Republican party reveal tensions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Election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1824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“_____________________________”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John Quincy Adams becomes President following a disputed elec6on.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Age of the Common Man: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new state suffrage laws allowed more </a:t>
            </a:r>
            <a:r>
              <a:rPr lang="en-US" sz="800" b="1" u="sng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WHITE MEN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to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vote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Election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1828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Election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 Rise of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two party system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under Jackson: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Democrats vs. Whigs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(major disputes over the bank, veto power of Jackson) </a:t>
            </a:r>
            <a:endParaRPr lang="en-US" sz="8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0" y="1809582"/>
            <a:ext cx="172800" cy="659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-1" y="2459812"/>
            <a:ext cx="3428999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800" b="1" strike="sngStrike" spc="6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LEFT OUT: </a:t>
            </a:r>
          </a:p>
          <a:p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WOMEN: ____________________________________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Women’s place was in the domestic sphere. 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women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should raise good young ci6zens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1848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): Declaration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Rights and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Sentiments 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AFRICAN AMERICANS: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Proslavery arguments, racism in North and South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NATIVE PEOPLE: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Native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resistance met by forced removal </a:t>
            </a:r>
            <a:endParaRPr lang="en-US" sz="8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2" y="4449105"/>
            <a:ext cx="34290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State governments will resist the authority of the federal government at various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times: 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North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 (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1814): New England Federalist consider possible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secession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War was over, Federalist fade away 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: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 (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1828-1832): South Carolina votes to nullify the Tariff of 1828 &amp; 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1832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Jackson orders federal troops &amp; Compromise Tariff of </a:t>
            </a:r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1833 (“Olive Branch and the Sword”) </a:t>
            </a:r>
            <a:endParaRPr lang="en-US" sz="8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23947" y="4439353"/>
            <a:ext cx="3334053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Write down some of the important examples of sectionalism </a:t>
            </a:r>
            <a:r>
              <a:rPr lang="en-US" sz="800" b="1" dirty="0" err="1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Jocz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describes:</a:t>
            </a:r>
          </a:p>
          <a:p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2" y="5649434"/>
            <a:ext cx="3428999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SUPREME COURT ACTUALLY INCREASES THE POWER OF THE FED!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John Marshall – Federalist judge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Marbury v. Madison (1803)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________________________________: 2nd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Bank of the U.S. is constitutional </a:t>
            </a:r>
          </a:p>
          <a:p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________________________________: state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do not regulate interstate commerce, FEDERAL does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!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3523948" y="5754572"/>
          <a:ext cx="3334052" cy="337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7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2628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Regional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 (Sectional) Identity of the South</a:t>
                      </a:r>
                      <a:endParaRPr lang="en-US" sz="1100" dirty="0">
                        <a:solidFill>
                          <a:schemeClr val="tx1"/>
                        </a:solidFill>
                        <a:latin typeface="HelloFirstieBig Medium" charset="0"/>
                        <a:ea typeface="HelloFirstieBig Medium" charset="0"/>
                        <a:cs typeface="HelloFirstieBig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Regional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 (Sectional) Identity of the North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HelloFirstieBig Medium" charset="0"/>
                        <a:ea typeface="HelloFirstieBig Medium" charset="0"/>
                        <a:cs typeface="HelloFirstieBig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778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  <a:latin typeface="HelloFirstieBig Medium" charset="0"/>
                        <a:ea typeface="HelloFirstieBig Medium" charset="0"/>
                        <a:cs typeface="HelloFirstieBig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  <a:latin typeface="HelloFirstieBig Medium" charset="0"/>
                        <a:ea typeface="HelloFirstieBig Medium" charset="0"/>
                        <a:cs typeface="HelloFirstieBig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Up Ribbon 2"/>
          <p:cNvSpPr/>
          <p:nvPr/>
        </p:nvSpPr>
        <p:spPr>
          <a:xfrm>
            <a:off x="0" y="3750402"/>
            <a:ext cx="6858000" cy="620785"/>
          </a:xfrm>
          <a:prstGeom prst="ribbon2">
            <a:avLst>
              <a:gd name="adj1" fmla="val 16667"/>
              <a:gd name="adj2" fmla="val 7055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4: SECTIONALISM</a:t>
            </a:r>
            <a:endParaRPr lang="en-US" sz="24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2804170" y="6112649"/>
            <a:ext cx="1969430" cy="60578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3074400" y="6126487"/>
            <a:ext cx="3413702" cy="57409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-3" y="6700585"/>
            <a:ext cx="3428999" cy="16004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AFRICAN AMERICAN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COMMUNITIES</a:t>
            </a: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LIFE UNDER SLAVERY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Extended families, surrogate families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Slave spiritual and the importance of religion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2nd Great Awakening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</a:t>
            </a: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SLAVERESISTANCE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Sabotage, runaway, slowdowns – Rebellions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Denmark Vesey (1822) betrayed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________________________________________(1831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) – Stricter slave codes passed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ABOLITIONIST MOVEMENT IN NORTH 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Free Black population </a:t>
            </a:r>
          </a:p>
          <a:p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David Walker “An Appeal to the Colored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Citizens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the World” 1829 </a:t>
            </a:r>
          </a:p>
          <a:p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American Colonization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Society - send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freed </a:t>
            </a:r>
            <a:r>
              <a:rPr lang="en-US" sz="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slaves </a:t>
            </a:r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to Africa </a:t>
            </a:r>
          </a:p>
          <a:p>
            <a:r>
              <a:rPr lang="en-US" sz="7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 William Lloyd Garrison American Anti-Slavery Society, The Liberator </a:t>
            </a:r>
            <a:endParaRPr lang="en-US" sz="7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40" name="Up Ribbon 39"/>
          <p:cNvSpPr/>
          <p:nvPr/>
        </p:nvSpPr>
        <p:spPr>
          <a:xfrm>
            <a:off x="-3" y="8345003"/>
            <a:ext cx="3523950" cy="745933"/>
          </a:xfrm>
          <a:prstGeom prst="ribbon2">
            <a:avLst>
              <a:gd name="adj1" fmla="val 16667"/>
              <a:gd name="adj2" fmla="val 75000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u="sng" dirty="0" smtClean="0">
                <a:latin typeface="HelloPalazzo Medium" charset="0"/>
                <a:ea typeface="HelloPalazzo Medium" charset="0"/>
                <a:cs typeface="HelloPalazzo Medium" charset="0"/>
              </a:rPr>
              <a:t>LASTLY: 2</a:t>
            </a:r>
            <a:r>
              <a:rPr lang="en-US" sz="1200" b="1" u="sng" baseline="30000" dirty="0" smtClean="0">
                <a:latin typeface="HelloPalazzo Medium" charset="0"/>
                <a:ea typeface="HelloPalazzo Medium" charset="0"/>
                <a:cs typeface="HelloPalazzo Medium" charset="0"/>
              </a:rPr>
              <a:t>nd</a:t>
            </a:r>
            <a:r>
              <a:rPr lang="en-US" sz="1200" b="1" u="sng" dirty="0" smtClean="0">
                <a:latin typeface="HelloPalazzo Medium" charset="0"/>
                <a:ea typeface="HelloPalazzo Medium" charset="0"/>
                <a:cs typeface="HelloPalazzo Medium" charset="0"/>
              </a:rPr>
              <a:t> Great </a:t>
            </a:r>
            <a:r>
              <a:rPr lang="en-US" sz="1200" b="1" u="sng" smtClean="0">
                <a:latin typeface="HelloPalazzo Medium" charset="0"/>
                <a:ea typeface="HelloPalazzo Medium" charset="0"/>
                <a:cs typeface="HelloPalazzo Medium" charset="0"/>
              </a:rPr>
              <a:t>Awakening leads </a:t>
            </a:r>
            <a:r>
              <a:rPr lang="en-US" sz="1200" b="1" u="sng" dirty="0" smtClean="0">
                <a:latin typeface="HelloPalazzo Medium" charset="0"/>
                <a:ea typeface="HelloPalazzo Medium" charset="0"/>
                <a:cs typeface="HelloPalazzo Medium" charset="0"/>
              </a:rPr>
              <a:t>to Reform Movements we will see continued into the Progressive Era!</a:t>
            </a:r>
            <a:endParaRPr lang="en-US" sz="1200" b="1" u="sng" dirty="0">
              <a:latin typeface="HelloPalazzo Medium" charset="0"/>
              <a:ea typeface="HelloPalazzo Medium" charset="0"/>
              <a:cs typeface="HelloPalazzo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99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5: 1844 - 1877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85750" indent="-285750" algn="l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Go to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http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://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www.apushexplained.com/period-4-explained-1800-1848.html</a:t>
            </a:r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Scroll all the way down to the bottom until you see APUSH Period 4 Key Concepts Reviewed!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Watch the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video. Then in this box write a one paragraph summary of the time period. </a:t>
            </a:r>
          </a:p>
          <a:p>
            <a:pPr marL="285750" indent="-285750" algn="l">
              <a:buFont typeface="Arial" charset="0"/>
              <a:buChar char="•"/>
            </a:pPr>
            <a:endParaRPr lang="en-US" sz="12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algn="l"/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471487" y="3578399"/>
            <a:ext cx="5915025" cy="4657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35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eft-Right Arrow Callout 4"/>
          <p:cNvSpPr/>
          <p:nvPr/>
        </p:nvSpPr>
        <p:spPr>
          <a:xfrm>
            <a:off x="0" y="0"/>
            <a:ext cx="6858000" cy="963386"/>
          </a:xfrm>
          <a:prstGeom prst="leftRightArrowCallou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Period 5 </a:t>
            </a:r>
            <a:r>
              <a:rPr lang="mr-IN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–</a:t>
            </a: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 Key Concept 5.1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The idea of </a:t>
            </a:r>
            <a:r>
              <a:rPr lang="en-US" sz="1200" b="1" u="sng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Manifest Destiny</a:t>
            </a:r>
            <a:r>
              <a:rPr lang="en-US" sz="1200" b="1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 </a:t>
            </a: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and the movement west will have a variety of economic, political, and social consequences.</a:t>
            </a:r>
            <a:endParaRPr lang="en-US" sz="12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433455" y="1163106"/>
          <a:ext cx="2424545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452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Nativism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2833">
                <a:tc>
                  <a:txBody>
                    <a:bodyPr/>
                    <a:lstStyle/>
                    <a:p>
                      <a:pPr algn="l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Reasons:</a:t>
                      </a:r>
                    </a:p>
                    <a:p>
                      <a:pPr algn="l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Took jobs from “native” Americans</a:t>
                      </a:r>
                    </a:p>
                    <a:p>
                      <a:pPr algn="l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Would outvote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“native” Americans</a:t>
                      </a: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Ruin American Anglo culture</a:t>
                      </a: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Many were Roman Catholics</a:t>
                      </a:r>
                    </a:p>
                    <a:p>
                      <a:pPr algn="l"/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Know-Nothing Party:</a:t>
                      </a: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Nativists</a:t>
                      </a: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Advocated for immigration restrictions</a:t>
                      </a:r>
                    </a:p>
                    <a:p>
                      <a:pPr algn="l"/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America is becoming ethnically and culturally diverse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Right Arrow 7"/>
          <p:cNvSpPr/>
          <p:nvPr/>
        </p:nvSpPr>
        <p:spPr>
          <a:xfrm>
            <a:off x="2895600" y="1612804"/>
            <a:ext cx="1537855" cy="868444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0" y="1163106"/>
          <a:ext cx="315607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8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785"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Large #’s 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Immigrants in the 1840’s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95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Irish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Germans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Up Ribbon 9"/>
          <p:cNvSpPr/>
          <p:nvPr/>
        </p:nvSpPr>
        <p:spPr>
          <a:xfrm>
            <a:off x="0" y="3061855"/>
            <a:ext cx="6858000" cy="706581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Manifest Destiny!</a:t>
            </a:r>
            <a:endParaRPr lang="en-US" sz="2800" b="1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11" name="Cloud 10"/>
          <p:cNvSpPr/>
          <p:nvPr/>
        </p:nvSpPr>
        <p:spPr>
          <a:xfrm>
            <a:off x="1" y="3831069"/>
            <a:ext cx="2534466" cy="1778923"/>
          </a:xfrm>
          <a:prstGeom prst="clou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Nativist ideas go hand in hand with the enthusiasm for territorial expansion.</a:t>
            </a:r>
            <a:endParaRPr lang="en-US" sz="14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534466" y="3831069"/>
            <a:ext cx="4323534" cy="177892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Enthusiasm is based on: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</a:p>
          <a:p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</a:p>
          <a:p>
            <a:r>
              <a:rPr lang="en-US" sz="11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Belief in the idea of Manifest Destiny: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5" name="Right Arrow Callout 14"/>
          <p:cNvSpPr/>
          <p:nvPr/>
        </p:nvSpPr>
        <p:spPr>
          <a:xfrm rot="19647190">
            <a:off x="65396" y="5430309"/>
            <a:ext cx="2855008" cy="741215"/>
          </a:xfrm>
          <a:prstGeom prst="rightArrowCallou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Sidebar: As new territories are admitted into the Union</a:t>
            </a:r>
            <a:r>
              <a:rPr lang="en-US" sz="90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, ___________________becomes </a:t>
            </a:r>
            <a:r>
              <a:rPr lang="en-US" sz="9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a central issue!</a:t>
            </a:r>
            <a:endParaRPr lang="en-US" sz="9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</p:txBody>
      </p:sp>
      <p:sp>
        <p:nvSpPr>
          <p:cNvPr id="16" name="Up Ribbon 15"/>
          <p:cNvSpPr/>
          <p:nvPr/>
        </p:nvSpPr>
        <p:spPr>
          <a:xfrm>
            <a:off x="1930400" y="5539066"/>
            <a:ext cx="4927600" cy="798234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Westward Expansion</a:t>
            </a:r>
            <a:endParaRPr lang="en-US" sz="24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58900" y="6337301"/>
            <a:ext cx="5499100" cy="355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Reasons People Moved West:</a:t>
            </a:r>
            <a:endParaRPr lang="en-US" sz="12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82362" y="6692901"/>
            <a:ext cx="5875638" cy="8185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8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FEDERAL GOVERNMENT ENNCOURAGED WESTWARD SETTLEMENT</a:t>
            </a:r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!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How?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Pacific Railway Act:</a:t>
            </a:r>
          </a:p>
          <a:p>
            <a:endParaRPr lang="en-US" sz="8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Homestead Act: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2362" y="7475737"/>
            <a:ext cx="5875638" cy="5900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DRAMATIC ENVIRONMENTAL IMPACT OF WESTWARD EXPANSION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Decline of Buffalo Population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Reasons why: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Soil erosion and land degradation: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82362" y="8065791"/>
            <a:ext cx="5875638" cy="7828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EXPANSION OF THE U.S. LED TO CONFLICT WITH NATIVE AMERICANS</a:t>
            </a: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Examples: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Sand Creek Massacre (1864):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Battle of Little Big Horn (1876):</a:t>
            </a:r>
          </a:p>
          <a:p>
            <a:pPr algn="ctr"/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Native Americans were expected to assimilate into white society and/ or move to reservations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DAWES ACT: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" y="8132340"/>
            <a:ext cx="981941" cy="6497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799905"/>
            <a:ext cx="982362" cy="5688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58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>
            <a:off x="2895600" y="1612804"/>
            <a:ext cx="1537855" cy="868444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7873609"/>
            <a:ext cx="6858000" cy="7828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100" b="1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END OF THE SECOND PARTY SYSTEM:</a:t>
            </a:r>
            <a:endParaRPr lang="en-US" sz="11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0" y="1461992"/>
          <a:ext cx="3156072" cy="2316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8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445">
                <a:tc gridSpan="2"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Conflict caused by territory expansion: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699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Impact of the Mexican-American War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1850’s Challenges to Territorial Expansion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257">
                <a:tc>
                  <a:txBody>
                    <a:bodyPr/>
                    <a:lstStyle/>
                    <a:p>
                      <a:pPr algn="l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Wilmot Proviso:</a:t>
                      </a: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Compromise of 1850: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CA</a:t>
                      </a: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was admitted as a free state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No slave trade in Washington, D.C.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Popular sovereignty in rest of territory on slavery issue</a:t>
                      </a: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Stricter Fugitive Slave Laws</a:t>
                      </a:r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Ostend Manifesto:</a:t>
                      </a: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Gadsden</a:t>
                      </a: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Purchase: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401015" y="1448616"/>
          <a:ext cx="2456985" cy="2375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6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570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Attempts at compromise over slavery ultimately fail to reduce sectional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tensions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9564">
                <a:tc>
                  <a:txBody>
                    <a:bodyPr/>
                    <a:lstStyle/>
                    <a:p>
                      <a:pPr algn="l"/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Compromise of 1850: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____________________________________ sparks controversy in the North </a:t>
                      </a:r>
                      <a:r>
                        <a:rPr lang="mr-IN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–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Northerners didn’t want to have to comply with ________________________________________________`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Personal Liberty Laws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Vigilance Committees</a:t>
                      </a:r>
                      <a:endParaRPr lang="en-US" sz="8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Up Ribbon 9"/>
          <p:cNvSpPr/>
          <p:nvPr/>
        </p:nvSpPr>
        <p:spPr>
          <a:xfrm>
            <a:off x="0" y="3873867"/>
            <a:ext cx="3156072" cy="743853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Kansas - Nebraska Act</a:t>
            </a:r>
            <a:endParaRPr lang="en-US" sz="20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0" y="6605242"/>
            <a:ext cx="6858000" cy="116715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charset="0"/>
              <a:buChar char="•"/>
            </a:pP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algn="ctr"/>
            <a:r>
              <a:rPr lang="en-US" sz="20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BREAKDOWN OF COMPROMISE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 hopes to spark a slave revolt in 1859 by seizing the federal arsenal at __________________________________.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 is outraged and one of the immediate causes of secession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TURNING POINT: ___________________________ - why? </a:t>
            </a:r>
          </a:p>
          <a:p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10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6858000" cy="138499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Period 5 </a:t>
            </a:r>
            <a:r>
              <a:rPr lang="mr-IN" sz="1200" dirty="0">
                <a:latin typeface="HelloDNangelo Medium" charset="0"/>
                <a:ea typeface="HelloDNangelo Medium" charset="0"/>
                <a:cs typeface="HelloDNangelo Medium" charset="0"/>
              </a:rPr>
              <a:t>–</a:t>
            </a:r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 Key Concepts 5.2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The N and S will continue to develop into two distinct societies that will have difficulty trusting one another.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The idea of Manifest Destiny and the movement West will once again bring up the divisive issue of slavery in the territories.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Sectionalism will increasingly become a problem in the 1840’s and 1850’s.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>
                <a:latin typeface="HelloDNangelo Medium" charset="0"/>
                <a:ea typeface="HelloDNangelo Medium" charset="0"/>
                <a:cs typeface="HelloDNangelo Medium" charset="0"/>
              </a:rPr>
              <a:t>Efforts to compromise will ultimately fail to decrease sectional tension. 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718929"/>
            <a:ext cx="3156072" cy="1785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Kansas - Nebraska Act (1854): </a:t>
            </a:r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__________________________________________________________________________________________________________________________________________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Repeals </a:t>
            </a: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Missouri Compromise of 1820 by potentially opening up slavery North of 36° 30’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HUGE OPPOSITION IN THE NORTH!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Republican party forms; Whigs disappear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GAVE SOUTH AN OPPORTUNITY TO EXPAND SLAVERY</a:t>
            </a:r>
          </a:p>
        </p:txBody>
      </p:sp>
      <p:sp>
        <p:nvSpPr>
          <p:cNvPr id="24" name="Up Ribbon 23"/>
          <p:cNvSpPr/>
          <p:nvPr/>
        </p:nvSpPr>
        <p:spPr>
          <a:xfrm>
            <a:off x="3429000" y="3873867"/>
            <a:ext cx="3345180" cy="743853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Sectionalism Increases</a:t>
            </a:r>
            <a:endParaRPr lang="en-US" sz="20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429000" y="4718929"/>
            <a:ext cx="3429000" cy="1785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Bleeding Kansas: </a:t>
            </a:r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______________________________________________________________________________________________________</a:t>
            </a:r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___________________________________________________</a:t>
            </a:r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0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Dred Scott v. Sanford (1857)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African Americans are not </a:t>
            </a:r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</a:t>
            </a:r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Slaves are _______________________ and cannot be taken away without due process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Congress could not ban slavery (MO compromise was </a:t>
            </a:r>
            <a:r>
              <a:rPr lang="en-US" sz="1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_________________________________________)</a:t>
            </a:r>
            <a:endParaRPr lang="en-US" sz="10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0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</a:t>
            </a:r>
            <a:r>
              <a:rPr lang="en-US" sz="3600" b="1" dirty="0">
                <a:latin typeface="HelloFirstieBig Medium" charset="0"/>
                <a:ea typeface="HelloFirstieBig Medium" charset="0"/>
                <a:cs typeface="HelloFirstieBig Medium" charset="0"/>
              </a:rPr>
              <a:t>1 (1491-1607) and Period 2 (1607-1754)</a:t>
            </a: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Go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to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http://www.apushexplained.com/periods-1--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2-explained-1491-1754.html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Scroll all the way down to the bottom until you see APUSH Period 1 and 2 Key Concepts Reviewed!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Watch the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video and complete the graphic organizers. Then, in this box, write a one paragraph summary of the time period. </a:t>
            </a:r>
          </a:p>
          <a:p>
            <a:pPr marL="285750" indent="-285750" algn="l">
              <a:buFont typeface="Arial" charset="0"/>
              <a:buChar char="•"/>
            </a:pPr>
            <a:endParaRPr lang="en-US" sz="12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algn="l"/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471487" y="3578399"/>
            <a:ext cx="5915025" cy="4657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63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0" y="1120296"/>
          <a:ext cx="6874934" cy="2206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52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Distinct</a:t>
                      </a:r>
                      <a:r>
                        <a:rPr lang="en-US" sz="7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Societies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119">
                <a:tc>
                  <a:txBody>
                    <a:bodyPr/>
                    <a:lstStyle/>
                    <a:p>
                      <a:pPr algn="ctr"/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North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South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504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Economy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504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Demographic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504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Cultural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buFont typeface="+mj-lt"/>
                        <a:buAutoNum type="arabicPeriod"/>
                      </a:pPr>
                      <a:endParaRPr lang="en-US" sz="7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0"/>
            <a:ext cx="6858000" cy="110799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Period 5 </a:t>
            </a:r>
            <a:r>
              <a:rPr lang="mr-IN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</a:t>
            </a:r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Key Concepts 5.2</a:t>
            </a:r>
          </a:p>
          <a:p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N and S will continue to develop into two distinct societies that will have difficulty trusting one </a:t>
            </a: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another as a result of: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Regional economic changes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Demographic changes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Cultural differences</a:t>
            </a:r>
            <a:endParaRPr lang="en-US" sz="11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0" y="3327048"/>
          <a:ext cx="6874934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11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Northern Abolitionist Movement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Southerners increasingly defended slavery as a positive good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504">
                <a:tc>
                  <a:txBody>
                    <a:bodyPr/>
                    <a:lstStyle/>
                    <a:p>
                      <a:pPr marL="0" indent="0" algn="l">
                        <a:buFont typeface="Arial" charset="0"/>
                        <a:buNone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Even in the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1840’s-1850’s abolitionists remained a minority in the North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However, the movement gradually became much more visible and vocal </a:t>
                      </a:r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______________________________________ was one of the founders of the ________________________________________________ (1833) and published “The Liberator” (1831)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Uncle Tom’s Cabin by Harriet Beecher Stowe (1852) increases support for the abolitionist movement in the North</a:t>
                      </a: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Calls for violence to the actual outbreak of violence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David Walker “Appeal to the Colored Citizens of the World” (1829) called for violent uprising to end slavery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________________________________________ in 1831 kills people in Virginia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 at Harpers Ferry in 1859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Pro-slavery</a:t>
                      </a:r>
                      <a:r>
                        <a:rPr lang="en-US" sz="75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argument by George Fitzhugh and John C. Calhoun</a:t>
                      </a:r>
                    </a:p>
                    <a:p>
                      <a:pPr marL="571500" lvl="1" indent="-228600" algn="l">
                        <a:buFont typeface="+mj-lt"/>
                        <a:buAutoNum type="arabicPeriod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______________________________________________________________________________________________ </a:t>
                      </a:r>
                    </a:p>
                    <a:p>
                      <a:pPr marL="571500" lvl="1" indent="-228600" algn="l">
                        <a:buFont typeface="+mj-lt"/>
                        <a:buAutoNum type="arabicPeriod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______________________________________________________________________________________________  </a:t>
                      </a:r>
                    </a:p>
                    <a:p>
                      <a:pPr marL="571500" lvl="1" indent="-228600" algn="l">
                        <a:buFont typeface="+mj-lt"/>
                        <a:buAutoNum type="arabicPeriod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______________________________________________________________________________________________ </a:t>
                      </a:r>
                    </a:p>
                    <a:p>
                      <a:pPr marL="914400" lvl="2" indent="-228600" algn="l">
                        <a:buFont typeface="Arial" charset="0"/>
                        <a:buChar char="•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Racial Stereotyping</a:t>
                      </a:r>
                    </a:p>
                    <a:p>
                      <a:pPr marL="914400" lvl="2" indent="-228600" algn="l">
                        <a:buFont typeface="Arial" charset="0"/>
                        <a:buChar char="•"/>
                      </a:pPr>
                      <a:endParaRPr lang="en-US" sz="75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r>
                        <a:rPr lang="en-US" sz="75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Gag</a:t>
                      </a:r>
                      <a:r>
                        <a:rPr lang="en-US" sz="75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resolution (1836-1844): Ban on anti-slavery petitions being discussed in Congress</a:t>
                      </a: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75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750" b="1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Tensions within the Union</a:t>
                      </a:r>
                    </a:p>
                    <a:p>
                      <a:pPr marL="0" indent="0" algn="l">
                        <a:buFont typeface="Arial" charset="0"/>
                        <a:buNone/>
                      </a:pPr>
                      <a:r>
                        <a:rPr lang="en-US" sz="750" b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Emphasis on _________________________________</a:t>
                      </a:r>
                      <a:endParaRPr lang="en-US" sz="750" b="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228600" indent="-228600" algn="l">
                        <a:buFont typeface="Arial" charset="0"/>
                        <a:buChar char="•"/>
                      </a:pPr>
                      <a:r>
                        <a:rPr lang="en-US" sz="750" b="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Theory of nullification: _________________________ ______________________________________________________</a:t>
                      </a:r>
                    </a:p>
                    <a:p>
                      <a:pPr marL="571500" lvl="1" indent="-228600" algn="l">
                        <a:buFont typeface="Arial" charset="0"/>
                        <a:buChar char="•"/>
                      </a:pPr>
                      <a:r>
                        <a:rPr lang="en-US" sz="750" b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VA and Kentucky Resolutions</a:t>
                      </a:r>
                      <a:r>
                        <a:rPr lang="en-US" sz="750" b="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(1798) attempt to ignore Alien and Sedition Acts</a:t>
                      </a:r>
                    </a:p>
                    <a:p>
                      <a:pPr marL="571500" lvl="1" indent="-228600" algn="l">
                        <a:buFont typeface="Arial" charset="0"/>
                        <a:buChar char="•"/>
                      </a:pPr>
                      <a:r>
                        <a:rPr lang="en-US" sz="750" b="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South Carolina Exposition and Protest (1828) over the tariff in 1828</a:t>
                      </a:r>
                      <a:endParaRPr lang="en-US" sz="750" b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75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0" y="6001084"/>
          <a:ext cx="6874934" cy="1677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1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Northern Distrust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of the South</a:t>
                      </a:r>
                      <a:endParaRPr lang="en-US" sz="8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Southern Distrust of the North</a:t>
                      </a:r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4017">
                <a:tc>
                  <a:txBody>
                    <a:bodyPr/>
                    <a:lstStyle/>
                    <a:p>
                      <a:pPr marL="0" indent="0" algn="l">
                        <a:buFont typeface="Arial" charset="0"/>
                        <a:buNone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  <a:endParaRPr lang="en-US" sz="800" b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0" lvl="0" indent="0" algn="l">
                        <a:buFont typeface="Arial" charset="0"/>
                        <a:buNone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171450" lvl="0" indent="-171450" algn="l">
                        <a:buFont typeface="Arial" charset="0"/>
                        <a:buChar char="•"/>
                      </a:pPr>
                      <a:endParaRPr lang="en-US" sz="800" baseline="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4" y="7548336"/>
            <a:ext cx="6858000" cy="15956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16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670288" y="4000563"/>
            <a:ext cx="3701248" cy="18219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____________________________________________________________________________________________________________________________________________________________________________________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1" y="914400"/>
            <a:ext cx="4634948" cy="27318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Up Ribbon 3"/>
          <p:cNvSpPr/>
          <p:nvPr/>
        </p:nvSpPr>
        <p:spPr>
          <a:xfrm>
            <a:off x="87681" y="89577"/>
            <a:ext cx="6657583" cy="706581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The Civil War</a:t>
            </a:r>
            <a:endParaRPr lang="en-US" sz="28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8" name="Bent-Up Arrow 7"/>
          <p:cNvSpPr/>
          <p:nvPr/>
        </p:nvSpPr>
        <p:spPr>
          <a:xfrm flipH="1" flipV="1">
            <a:off x="1173637" y="3646265"/>
            <a:ext cx="4805082" cy="569774"/>
          </a:xfrm>
          <a:prstGeom prst="bentUpArrow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808546" y="914400"/>
            <a:ext cx="2049454" cy="301675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Confederacy was initially successful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Southern advantages: ______________________________________________________________________________________________________________________________________________________________________________________________</a:t>
            </a:r>
            <a:endParaRPr lang="en-US" sz="1200" dirty="0">
              <a:solidFill>
                <a:schemeClr val="tx1"/>
              </a:solidFill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4" name="Bent-Up Arrow 13"/>
          <p:cNvSpPr/>
          <p:nvPr/>
        </p:nvSpPr>
        <p:spPr>
          <a:xfrm>
            <a:off x="781607" y="5651991"/>
            <a:ext cx="4805082" cy="569774"/>
          </a:xfrm>
          <a:prstGeom prst="bentUpArrow">
            <a:avLst/>
          </a:prstGeom>
          <a:pattFill prst="dk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87681" y="6254171"/>
          <a:ext cx="5248652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8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345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Key Union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 Victories </a:t>
                      </a:r>
                      <a:r>
                        <a:rPr lang="en-US" sz="1200" b="1" i="1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List and describe</a:t>
                      </a:r>
                      <a:endParaRPr lang="en-US" sz="1200" b="1" i="1" dirty="0">
                        <a:solidFill>
                          <a:schemeClr val="tx1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7618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1. </a:t>
                      </a:r>
                    </a:p>
                    <a:p>
                      <a:pPr algn="l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2.</a:t>
                      </a:r>
                    </a:p>
                    <a:p>
                      <a:pPr algn="l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3.</a:t>
                      </a:r>
                    </a:p>
                    <a:p>
                      <a:pPr algn="l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l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4.</a:t>
                      </a:r>
                    </a:p>
                    <a:p>
                      <a:pPr algn="ctr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ctr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ctr"/>
                      <a:endParaRPr lang="en-US" dirty="0" smtClean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Total War Strategy: destroy</a:t>
                      </a:r>
                      <a:r>
                        <a:rPr lang="en-US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Southern environment and infrastructure!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loud 6"/>
          <p:cNvSpPr/>
          <p:nvPr/>
        </p:nvSpPr>
        <p:spPr>
          <a:xfrm rot="20864560">
            <a:off x="-1" y="4387947"/>
            <a:ext cx="2347275" cy="1960775"/>
          </a:xfrm>
          <a:prstGeom prst="cloud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HelloPalazzo Medium" charset="0"/>
                <a:ea typeface="HelloPalazzo Medium" charset="0"/>
                <a:cs typeface="HelloPalazzo Medium" charset="0"/>
              </a:rPr>
              <a:t>SO, Why does the Union win the war</a:t>
            </a:r>
            <a:r>
              <a:rPr lang="en-US" sz="2400" smtClean="0">
                <a:solidFill>
                  <a:schemeClr val="tx1"/>
                </a:solidFill>
                <a:latin typeface="HelloPalazzo Medium" charset="0"/>
                <a:ea typeface="HelloPalazzo Medium" charset="0"/>
                <a:cs typeface="HelloPalazzo Medium" charset="0"/>
              </a:rPr>
              <a:t>?</a:t>
            </a:r>
            <a:endParaRPr lang="en-US" sz="2400">
              <a:solidFill>
                <a:schemeClr val="tx1"/>
              </a:solidFill>
              <a:latin typeface="HelloPalazzo Medium" charset="0"/>
              <a:ea typeface="HelloPalazzo Medium" charset="0"/>
              <a:cs typeface="HelloPalazzo Medium" charset="0"/>
            </a:endParaRPr>
          </a:p>
        </p:txBody>
      </p:sp>
      <p:sp>
        <p:nvSpPr>
          <p:cNvPr id="16" name="Cloud 15"/>
          <p:cNvSpPr/>
          <p:nvPr/>
        </p:nvSpPr>
        <p:spPr>
          <a:xfrm rot="20864560">
            <a:off x="4659636" y="6604948"/>
            <a:ext cx="2347275" cy="1960775"/>
          </a:xfrm>
          <a:prstGeom prst="cloud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HelloPalazzo Medium" charset="0"/>
                <a:ea typeface="HelloPalazzo Medium" charset="0"/>
                <a:cs typeface="HelloPalazzo Medium" charset="0"/>
              </a:rPr>
              <a:t>After _________, the war changes to also become one about slavery.</a:t>
            </a:r>
            <a:endParaRPr lang="en-US" sz="1400" dirty="0">
              <a:solidFill>
                <a:schemeClr val="tx1"/>
              </a:solidFill>
              <a:latin typeface="HelloPalazzo Medium" charset="0"/>
              <a:ea typeface="HelloPalazzo Medium" charset="0"/>
              <a:cs typeface="HelloPalazzo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1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694" y="1418863"/>
            <a:ext cx="4793306" cy="34440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267" y="0"/>
            <a:ext cx="2263466" cy="717593"/>
          </a:xfrm>
          <a:prstGeom prst="rect">
            <a:avLst/>
          </a:prstGeom>
          <a:ln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0" y="1433962"/>
            <a:ext cx="2049454" cy="3429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Both the Union and Confederacy adopted Conscription laws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These were unfair to the __________</a:t>
            </a:r>
            <a:endParaRPr lang="en-US" sz="1200" dirty="0">
              <a:solidFill>
                <a:schemeClr val="tx1"/>
              </a:solidFill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endParaRPr lang="en-US" sz="1200" dirty="0" smtClean="0">
              <a:solidFill>
                <a:schemeClr val="tx1"/>
              </a:solidFill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endParaRPr lang="en-US" sz="1200" dirty="0">
              <a:solidFill>
                <a:schemeClr val="tx1"/>
              </a:solidFill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Northern Laws: _________________________________________________________________________________________________________</a:t>
            </a:r>
          </a:p>
          <a:p>
            <a:endParaRPr lang="en-US" sz="1200" dirty="0">
              <a:solidFill>
                <a:schemeClr val="tx1"/>
              </a:solidFill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HelloTypewriterSquisht Medium" charset="0"/>
                <a:ea typeface="HelloTypewriterSquisht Medium" charset="0"/>
                <a:cs typeface="HelloTypewriterSquisht Medium" charset="0"/>
              </a:rPr>
              <a:t>Both Union and Confederacy opposed Presidents in different ways.</a:t>
            </a:r>
          </a:p>
        </p:txBody>
      </p:sp>
      <p:sp>
        <p:nvSpPr>
          <p:cNvPr id="4" name="Up Ribbon 3"/>
          <p:cNvSpPr/>
          <p:nvPr/>
        </p:nvSpPr>
        <p:spPr>
          <a:xfrm>
            <a:off x="100209" y="551746"/>
            <a:ext cx="6657583" cy="706581"/>
          </a:xfrm>
          <a:prstGeom prst="ribbon2">
            <a:avLst>
              <a:gd name="adj1" fmla="val 16667"/>
              <a:gd name="adj2" fmla="val 66667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Mobilizing for War</a:t>
            </a:r>
            <a:endParaRPr lang="en-US" sz="28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9" name="Vertical Scroll 8"/>
          <p:cNvSpPr/>
          <p:nvPr/>
        </p:nvSpPr>
        <p:spPr>
          <a:xfrm>
            <a:off x="100209" y="4664864"/>
            <a:ext cx="4808546" cy="4479136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THE EMANCIPATION PROCLAMATION</a:t>
            </a:r>
            <a:endParaRPr lang="en-US" sz="2400" dirty="0" smtClean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CHANGED THE PURPOSE OF THE WAR</a:t>
            </a:r>
          </a:p>
          <a:p>
            <a:endParaRPr lang="en-US" sz="1100" dirty="0" smtClean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Impact: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Strengthened the __________ cause of the North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Not just a war against ____________________, now against __________________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Helped keep Europe from giving full diplomatic support to the Confederacy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Gave new African American soldiers for Union army</a:t>
            </a:r>
          </a:p>
          <a:p>
            <a:pPr marL="285750" indent="-285750">
              <a:buFont typeface="Arial" charset="0"/>
              <a:buChar char="•"/>
            </a:pPr>
            <a:endParaRPr lang="en-US" sz="12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Limits: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solidFill>
                  <a:schemeClr val="tx1"/>
                </a:solidFill>
                <a:latin typeface="HelloDNangelo Medium" charset="0"/>
                <a:ea typeface="HelloDNangelo Medium" charset="0"/>
                <a:cs typeface="HelloDNangelo Medium" charset="0"/>
              </a:rPr>
              <a:t>North had no authority in the South and it did not apply to border states</a:t>
            </a:r>
          </a:p>
          <a:p>
            <a:pPr marL="285750" indent="-285750">
              <a:buFont typeface="Arial" charset="0"/>
              <a:buChar char="•"/>
            </a:pPr>
            <a:endParaRPr lang="en-US" sz="12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sz="1200" dirty="0">
              <a:solidFill>
                <a:schemeClr val="tx1"/>
              </a:solidFill>
              <a:latin typeface="HelloDNangelo Medium" charset="0"/>
              <a:ea typeface="HelloDNangelo Medium" charset="0"/>
              <a:cs typeface="HelloDNangelo Medium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831" y="7801041"/>
            <a:ext cx="2160961" cy="122103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18" name="Right Arrow 17"/>
          <p:cNvSpPr/>
          <p:nvPr/>
        </p:nvSpPr>
        <p:spPr>
          <a:xfrm rot="5400000">
            <a:off x="4550055" y="5917497"/>
            <a:ext cx="3406871" cy="585170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 rot="10062895">
            <a:off x="2790919" y="6491785"/>
            <a:ext cx="2564367" cy="585170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>
            <a:off x="2093484" y="1563394"/>
            <a:ext cx="1322988" cy="585170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p Ribbon 1"/>
          <p:cNvSpPr/>
          <p:nvPr/>
        </p:nvSpPr>
        <p:spPr>
          <a:xfrm>
            <a:off x="87681" y="89577"/>
            <a:ext cx="6657583" cy="706581"/>
          </a:xfrm>
          <a:prstGeom prst="ribbon2">
            <a:avLst>
              <a:gd name="adj1" fmla="val 16667"/>
              <a:gd name="adj2" fmla="val 70101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Beginning Reconstruction</a:t>
            </a:r>
            <a:endParaRPr lang="en-US" sz="28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7681" y="960894"/>
            <a:ext cx="2952427" cy="14955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Civil War ends with General Lee’s surrender at Appomattox Courthouse in April 1965.</a:t>
            </a:r>
          </a:p>
          <a:p>
            <a:pPr algn="ctr"/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BUT! </a:t>
            </a:r>
            <a:r>
              <a:rPr lang="en-US" sz="12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How will we pick up the pieces and put the Union back together?</a:t>
            </a:r>
            <a:endParaRPr lang="en-US" sz="1200" i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5" name="Cloud 4"/>
          <p:cNvSpPr/>
          <p:nvPr/>
        </p:nvSpPr>
        <p:spPr>
          <a:xfrm>
            <a:off x="87680" y="2620725"/>
            <a:ext cx="3328791" cy="2677140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By 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1866, 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Northern Republicans in Congress are angry when former Southern Confederate officials are returned to office. </a:t>
            </a:r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They want a 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stricter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version of Reconstruction (Congressional Reconstruction)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000" b="1" i="1" u="sng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Important to know transition of Reconstruction policy between the executive, legislative, and judicial branches. </a:t>
            </a:r>
          </a:p>
          <a:p>
            <a:pPr algn="ctr"/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.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6" name="Right Arrow 5"/>
          <p:cNvSpPr/>
          <p:nvPr/>
        </p:nvSpPr>
        <p:spPr>
          <a:xfrm rot="10158270">
            <a:off x="1595920" y="2162631"/>
            <a:ext cx="2564367" cy="585170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31411" y="960894"/>
            <a:ext cx="3429000" cy="18928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Wartime 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Reconstruction by President Lincoln in 1863: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Proclamation of Amnesty &amp; Reconstruction </a:t>
            </a: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Southern states may rejoin the Union once 10% of state voters (those who voted in election of 1860) pledge loyalty to Union </a:t>
            </a: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They must accept emancipation </a:t>
            </a: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Lenient policy: easy on south </a:t>
            </a:r>
            <a:endParaRPr lang="en-US" sz="9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Wade-Davis 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Plan </a:t>
            </a:r>
          </a:p>
          <a:p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Required 50% of the voters from 1860 to take an “iron clad” oath of allegiance </a:t>
            </a:r>
          </a:p>
          <a:p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Tougher plan: excluded those who aided the Confederacy </a:t>
            </a: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• Wade-Davis plan “pocket-vetoed” by Lincoln </a:t>
            </a:r>
            <a:endParaRPr lang="en-US" sz="9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2709" y="7749638"/>
            <a:ext cx="442266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hat were the successes of Radical Reconstruction?</a:t>
            </a:r>
          </a:p>
          <a:p>
            <a:endParaRPr lang="en-US" sz="9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9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769300">
            <a:off x="2931962" y="4344884"/>
            <a:ext cx="2564367" cy="585170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87031" y="4796697"/>
            <a:ext cx="3858233" cy="18928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 take over Reconstruction policy from Johnson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Johnson vetoes Freedmen’s Bureau and Civil Rights Bill of 1866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Congress overrides Johnson’s vetoes </a:t>
            </a:r>
            <a:r>
              <a:rPr lang="mr-IN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1</a:t>
            </a:r>
            <a:r>
              <a:rPr lang="en-US" sz="900" baseline="300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time in U.S. History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Changed the balance of power between Congress and the Presidency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b="1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Reconstruction Act of 1867: _____________________________________________________________ __________________________________________________________________________________________________________________________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Congress determines readmission requirements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b="1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New state constitutions and ratification of the 13</a:t>
            </a:r>
            <a:r>
              <a:rPr lang="en-US" sz="900" b="1" baseline="30000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</a:t>
            </a:r>
            <a:r>
              <a:rPr lang="en-US" sz="900" b="1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, 14</a:t>
            </a:r>
            <a:r>
              <a:rPr lang="en-US" sz="900" b="1" baseline="30000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</a:t>
            </a:r>
            <a:r>
              <a:rPr lang="en-US" sz="900" b="1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, and 15</a:t>
            </a:r>
            <a:r>
              <a:rPr lang="en-US" sz="900" b="1" baseline="30000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</a:t>
            </a:r>
            <a:r>
              <a:rPr lang="en-US" sz="900" b="1" dirty="0" smtClean="0">
                <a:effectLst/>
                <a:latin typeface="HelloTypewriterSquisht Medium" charset="0"/>
                <a:ea typeface="HelloTypewriterSquisht Medium" charset="0"/>
                <a:cs typeface="HelloTypewriterSquisht Medium" charset="0"/>
              </a:rPr>
              <a:t> amendments.</a:t>
            </a:r>
            <a:endParaRPr lang="en-US" sz="900" b="1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0" y="5002295"/>
            <a:ext cx="3040108" cy="268190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Congress is still at odds with President Johnson </a:t>
            </a:r>
            <a:r>
              <a:rPr lang="mr-IN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this ultimately leads to his _______________________.</a:t>
            </a:r>
          </a:p>
          <a:p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Per the Tenure of Office Act: the Senate must approve of any dismissal of a cabinet member or general.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Johnson removed Secretary of War Edwin Stanton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House votes for his impeachment </a:t>
            </a:r>
            <a:r>
              <a:rPr lang="mr-IN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–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but ultimately are one vote short of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conviction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38961" y="2890759"/>
            <a:ext cx="4121450" cy="1615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LINCOLN IS ASSASSINATED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/>
            </a:r>
            <a:b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Southern 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Senator from 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Tennessee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, Democrat Andrew </a:t>
            </a:r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Johnson </a:t>
            </a: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becomes president </a:t>
            </a:r>
            <a:endParaRPr lang="en-US" sz="900" b="1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Recognizes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10% Lincoln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governments 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628650" lvl="1" indent="-171450">
              <a:buFont typeface="Arial" charset="0"/>
              <a:buChar char="•"/>
            </a:pP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Disfranchisement (loss of vote) </a:t>
            </a:r>
            <a:endParaRPr lang="en-US" sz="9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All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states must ratify the 13</a:t>
            </a:r>
            <a:r>
              <a:rPr lang="en-US" sz="900" baseline="300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Amendment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(ratified Dec. 1865):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abolished slavery</a:t>
            </a:r>
          </a:p>
          <a:p>
            <a:pPr marL="171450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Johnson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ends up pardoning </a:t>
            </a: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most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of the former Confederate leaders </a:t>
            </a:r>
            <a:endParaRPr lang="en-US" sz="9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628650" lvl="1" indent="-171450">
              <a:buFont typeface="Arial" charset="0"/>
              <a:buChar char="•"/>
            </a:pPr>
            <a:r>
              <a:rPr lang="en-US" sz="9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Southern </a:t>
            </a:r>
            <a:r>
              <a:rPr lang="en-US" sz="9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planters reestablish political control of southern politics </a:t>
            </a:r>
            <a:endParaRPr lang="en-US" sz="900" dirty="0">
              <a:effectLst/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382" y="6733568"/>
            <a:ext cx="2060195" cy="241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2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Ribbon 1"/>
          <p:cNvSpPr/>
          <p:nvPr/>
        </p:nvSpPr>
        <p:spPr>
          <a:xfrm>
            <a:off x="87681" y="89577"/>
            <a:ext cx="6657583" cy="706581"/>
          </a:xfrm>
          <a:prstGeom prst="ribbon2">
            <a:avLst>
              <a:gd name="adj1" fmla="val 16667"/>
              <a:gd name="adj2" fmla="val 70101"/>
            </a:avLst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HelloFirstieBig Medium" charset="0"/>
                <a:ea typeface="HelloFirstieBig Medium" charset="0"/>
                <a:cs typeface="HelloFirstieBig Medium" charset="0"/>
              </a:rPr>
              <a:t>Ending Reconstruction</a:t>
            </a:r>
            <a:endParaRPr lang="en-US" sz="2800" b="1" dirty="0">
              <a:solidFill>
                <a:schemeClr val="tx1"/>
              </a:solidFill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7680" y="5435653"/>
          <a:ext cx="6657584" cy="3631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4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22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Reconstruction Falls Apart</a:t>
                      </a:r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22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Southern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Resistance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North’s Waning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Resolve</a:t>
                      </a:r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6805"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algn="l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2325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Reconstruction Ends with the Election of 1876/ Compromise of 1877. </a:t>
                      </a:r>
                    </a:p>
                    <a:p>
                      <a:pPr algn="ctr"/>
                      <a:r>
                        <a:rPr lang="en-US" sz="1050" b="1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What was the Compromise of 1877 and why does it end Reconstruction?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7680" y="974312"/>
          <a:ext cx="6657584" cy="4357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88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019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RECONSTRUCTION AMENDMENTS</a:t>
                      </a:r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57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13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57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14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157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15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2060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KEY IDEAS: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THE 13TH AMENDMENT ABOLISHED SLAVERY, BRINGING ABOUT THE CIVIL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WAR’S MOST DRAMATIC SOCIAL AND ECONOMIC CHANGE, BUT THE EXPLOITATIVE AND SOIL-INTENSIVE SHARECROPPING SYSTEM ENDURED FOR SEVERAL GENERATIONS</a:t>
                      </a:r>
                    </a:p>
                    <a:p>
                      <a:pPr algn="ctr"/>
                      <a:endParaRPr lang="en-US" sz="1000" dirty="0" smtClean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ALTHOUGH CITIZENSHIP, EQUAL PROTECTION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AND VOTING RIGHTS WERE GRANTED TO AFRICAN AMERICANS IN THE 14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AND 15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AMENDMENTS,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THE RIGHTS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DNangelo Medium" charset="0"/>
                          <a:ea typeface="HelloDNangelo Medium" charset="0"/>
                          <a:cs typeface="HelloDNangelo Medium" charset="0"/>
                        </a:rPr>
                        <a:t> OF AFRICAN AMERICASN WERE RESTRICTED: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5947">
                <a:tc gridSpan="2">
                  <a:txBody>
                    <a:bodyPr/>
                    <a:lstStyle/>
                    <a:p>
                      <a:pPr marL="0" indent="0" algn="l">
                        <a:buFont typeface="Arial" charset="0"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Rights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restricted: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Segregation: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_________________ laws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Local political tactics: __________________________ ______________________________________________________________________________________ were used to disenfranchise African American voters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Violence: KKK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endParaRPr lang="en-US" sz="1000" baseline="0" dirty="0" smtClean="0">
                        <a:solidFill>
                          <a:schemeClr val="tx1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  <a:p>
                      <a:pPr marL="0" indent="0" algn="l">
                        <a:buFont typeface="Arial" charset="0"/>
                        <a:buNone/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Supreme Court decisions: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1000" b="1" u="sng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PLESSY V. FERUGSON (1896): segregation was constitutional as long as it was ____________________________________________________________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Civil Rights Cases (1883): discrimination was allowed if done by individuals or private businesses.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700" dirty="0">
                        <a:solidFill>
                          <a:schemeClr val="tx1"/>
                        </a:solidFill>
                        <a:latin typeface="HelloDNangelo Medium" charset="0"/>
                        <a:ea typeface="HelloDNangelo Medium" charset="0"/>
                        <a:cs typeface="HelloDNangel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Period 6: 1865 - 1898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Go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to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http://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www.apushexplained.com/period-6-explained-1865-1898.html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Scroll all the way down to the bottom until you see APUSH Period 6 Key Concepts Reviewed!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Watch the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video and complete the graphic organizers. Then in this box write a one paragraph summary of the time period. </a:t>
            </a:r>
          </a:p>
          <a:p>
            <a:pPr marL="285750" indent="-285750" algn="l">
              <a:buFont typeface="Arial" charset="0"/>
              <a:buChar char="•"/>
            </a:pPr>
            <a:endParaRPr lang="en-US" sz="12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algn="l"/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471487" y="3578399"/>
            <a:ext cx="5915025" cy="4657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2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88676" y="2557098"/>
            <a:ext cx="1683344" cy="409651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RISE OF BIG BUSINESS</a:t>
            </a: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Business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industry leaders such as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(steel) and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(oil) sought to dominate their respective industries through a variety of techniques: </a:t>
            </a: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_____________________________: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Controlling all competition in a particular industry. Consolidating all competitors to monopolize a market. </a:t>
            </a:r>
            <a:endParaRPr lang="en-US" sz="7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_____________________________: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Control all aspects of manufacturing- from extracting raw materials to selling the finished product </a:t>
            </a:r>
          </a:p>
          <a:p>
            <a:endParaRPr lang="en-US" sz="7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 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order to eliminate or reduce competition business leaders sought to establish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________________________________________________________________________________________________________________________</a:t>
            </a:r>
          </a:p>
          <a:p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Business leaders defended their wealth with ideas such as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Advocated for laissez faire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policies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47590" y="3881251"/>
            <a:ext cx="2700864" cy="33739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</a:pPr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CHALLENGES OF URBANIZATION AND IMMIGRATION  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Cities were often divided among classes, races, ethnicities, and cultures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Low wages and dangerous working conditions kept many workers in extreme poverty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Contrast between the poor and the wealthy who enjoyed lives of “conspicuous consumption”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 housing was common (documented by Jacob Riis “How the Other Half Lives”)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 increasingly became a problem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Immigrants attempted to both ___________________________ (i.e. learn English) and maintain their own unique cultural identities </a:t>
            </a:r>
          </a:p>
          <a:p>
            <a:pPr marL="171450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 dominated city life by exchanging welfare services and jobs for political support </a:t>
            </a:r>
            <a:endParaRPr lang="en-US" sz="7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628650" lvl="1" indent="-171450">
              <a:lnSpc>
                <a:spcPct val="115000"/>
              </a:lnSpc>
              <a:buFont typeface="Arial" charset="0"/>
              <a:buChar char="•"/>
            </a:pP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Ex.) ________________________________________________________________________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97575" y="2557098"/>
            <a:ext cx="2189266" cy="4098369"/>
          </a:xfrm>
          <a:prstGeom prst="roundRect">
            <a:avLst>
              <a:gd name="adj" fmla="val 1534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MOVEMENT OF PEOPLE:  </a:t>
            </a:r>
          </a:p>
          <a:p>
            <a:pPr algn="ctr"/>
            <a:r>
              <a:rPr lang="en-US" sz="9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INTERNAL AND EXTERNAL</a:t>
            </a:r>
            <a:endParaRPr lang="en-US" sz="9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Internal: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Settlers seeking opportunities on the frontier head west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Mass movement of people to ________________ areas </a:t>
            </a: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(jobs!)</a:t>
            </a:r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African Americans moving out of the south into northern cities (“Great Migration”)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External: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Large scale immigration from China (Chinese Exclusion Act 1883 will change this)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Post 1880: _________________________________ from southern and eastern Europe (Russia, Italy, Poland, etc.)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Largely settle in urban areas </a:t>
            </a:r>
          </a:p>
          <a:p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algn="ctr"/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RESPONSE TO CHANGING IMMIGRATION </a:t>
            </a: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As a result of these new immigrants there was a rise in __________________________ </a:t>
            </a:r>
          </a:p>
          <a:p>
            <a:endParaRPr lang="en-US" sz="7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Attempts to limit immigration: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______________________________(</a:t>
            </a: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1882)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American Protective Association = _______________________________ group made up of American Protestants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7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 proposed to keep southern and eastern European immigrants out </a:t>
            </a:r>
          </a:p>
        </p:txBody>
      </p:sp>
      <p:sp>
        <p:nvSpPr>
          <p:cNvPr id="10" name="Right Arrow 9"/>
          <p:cNvSpPr/>
          <p:nvPr/>
        </p:nvSpPr>
        <p:spPr>
          <a:xfrm rot="5400000">
            <a:off x="2266308" y="2350928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/>
          <p:cNvSpPr/>
          <p:nvPr/>
        </p:nvSpPr>
        <p:spPr>
          <a:xfrm>
            <a:off x="117436" y="193486"/>
            <a:ext cx="6628138" cy="221929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INDUSTRIALIZATION </a:t>
            </a:r>
            <a:endParaRPr lang="en-US" sz="24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Large scale ________________________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Tremendous _______________________ change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Improved _________________________ networks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Business seeking to maximize the exploitation of a growing labor force and natural resources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Industrialization and urbanization brought new </a:t>
            </a: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 for </a:t>
            </a:r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immigrants and workers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New </a:t>
            </a:r>
            <a:r>
              <a:rPr lang="en-US" sz="11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career opportunities developed (in spite of social prejudice) for African Americans and women </a:t>
            </a:r>
          </a:p>
          <a:p>
            <a:pPr marL="171450" indent="-171450">
              <a:buFont typeface="Arial" charset="0"/>
              <a:buChar char="•"/>
            </a:pPr>
            <a:endParaRPr lang="en-US" sz="1100" dirty="0" smtClean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17436" y="6797934"/>
            <a:ext cx="1683345" cy="17090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WHILE INDUSTRIALIZATION BROUGHT NUMEROUS OPPORTUNITIES TO WORKERS AND DRAMATICALLY EXPANDED THE WORK FORCE, LOW WAGES AND DANGEROUS WORKING CONDITIONS CONTINUED TO BE A PROBLEM. 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2937290" y="3643939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4357752" y="3171921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10800000">
            <a:off x="1536129" y="3166457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1847589" y="7321463"/>
            <a:ext cx="2668044" cy="172639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REGIONAL DIFFERENCES: “THE NEW SOUTH”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There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was an attempt at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southern economy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Increase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 the number of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factories </a:t>
            </a: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south remained dependent on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</a:t>
            </a:r>
            <a:endParaRPr lang="en-US" sz="8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Tenant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farming </a:t>
            </a: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and ___________________ continued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to be the predominant labor system of the southern economy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sz="8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Especially ______________________________ laborers </a:t>
            </a:r>
            <a:r>
              <a:rPr lang="en-US" sz="8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 post Reconstruction south </a:t>
            </a:r>
          </a:p>
        </p:txBody>
      </p:sp>
      <p:sp>
        <p:nvSpPr>
          <p:cNvPr id="30" name="Cloud 29"/>
          <p:cNvSpPr/>
          <p:nvPr/>
        </p:nvSpPr>
        <p:spPr>
          <a:xfrm>
            <a:off x="1691197" y="2010268"/>
            <a:ext cx="2913331" cy="1874612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:\Documents and Settings\student\Local Settings\Temporary Internet Files\Content.IE5\F98MDFNM\MC900383126[1]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462" y="2074732"/>
            <a:ext cx="2827066" cy="180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ight Arrow 30"/>
          <p:cNvSpPr/>
          <p:nvPr/>
        </p:nvSpPr>
        <p:spPr>
          <a:xfrm rot="5400000">
            <a:off x="2994816" y="7011818"/>
            <a:ext cx="306091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5400000">
            <a:off x="777302" y="6533195"/>
            <a:ext cx="306091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9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453720" y="1056443"/>
          <a:ext cx="2297826" cy="4678680"/>
        </p:xfrm>
        <a:graphic>
          <a:graphicData uri="http://schemas.openxmlformats.org/drawingml/2006/table">
            <a:tbl>
              <a:tblPr/>
              <a:tblGrid>
                <a:gridCol w="114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The lives of farmers was also changing as they had to adapt to mechanized agriculture and dependence on powerful railroad companies.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Problems for farmers: 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_______________________________________________________________________________________________________________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__________________________________________________________________________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</a:t>
                      </a:r>
                    </a:p>
                    <a:p>
                      <a:pPr marL="228600" indent="-228600">
                        <a:buAutoNum type="arabicParenR"/>
                      </a:pPr>
                      <a:r>
                        <a:rPr lang="en-US" sz="8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Farmers organize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_____________________________________: organized social and educational activities.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Lobbied state legislatures for reforms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_____________________________________: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Founded in Texas (1870s)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Excluded blacks (Colored Farmers Alliance)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Ignored tenant farmers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indent="0" algn="ctr">
                        <a:buFont typeface="Arial" charset="0"/>
                        <a:buNone/>
                      </a:pP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Significant 3rd Party: Populist Party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endParaRPr lang="en-US" sz="800" b="1" dirty="0" smtClean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</a:t>
                      </a:r>
                      <a:r>
                        <a:rPr lang="en-US" sz="700" b="1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  <a:r>
                        <a:rPr lang="mr-IN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–</a:t>
                      </a: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Election of 1896</a:t>
                      </a:r>
                    </a:p>
                    <a:p>
                      <a:pPr marL="514350" lvl="1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Cross of Gold Speech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Platform: 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1) Government ownership of railroads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2) Free &amp; unlimited coinage of silver (increase $$$ supply)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3) Graduated income tax (rich pay more)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4) Direct election of senators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5) Use of initiatives and referendums, secret ballot </a:t>
                      </a:r>
                    </a:p>
                    <a:p>
                      <a:pPr marL="342900" lvl="1" indent="0">
                        <a:buFont typeface="Arial" charset="0"/>
                        <a:buNone/>
                      </a:pPr>
                      <a:endParaRPr lang="en-US" sz="700" b="1" dirty="0" smtClean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Right Arrow 10"/>
          <p:cNvSpPr/>
          <p:nvPr/>
        </p:nvSpPr>
        <p:spPr>
          <a:xfrm rot="10800000">
            <a:off x="1418693" y="2566103"/>
            <a:ext cx="507409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5400000">
            <a:off x="5361009" y="3297289"/>
            <a:ext cx="306091" cy="305941"/>
          </a:xfrm>
          <a:prstGeom prst="rightArrow">
            <a:avLst/>
          </a:prstGeom>
          <a:pattFill prst="solidDmnd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1067224"/>
          <a:ext cx="2297826" cy="2788920"/>
        </p:xfrm>
        <a:graphic>
          <a:graphicData uri="http://schemas.openxmlformats.org/drawingml/2006/table">
            <a:tbl>
              <a:tblPr/>
              <a:tblGrid>
                <a:gridCol w="114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While industrialization brought numerous opportunities to workers and dramatically expanded the work force, low wages and dangerous working conditions continued to be a problem.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WORKERS ORGANIZE 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 (1869)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______________________________opened the union to all workers (skilled &amp; unskilled workers; women &amp; African Americans)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Decline following Haymarket Riot in 1886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___________________________________________________</a:t>
                      </a:r>
                      <a:r>
                        <a:rPr lang="en-US" sz="700" b="0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(1886)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Under the leadership of ______________________________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Focused on skilled workers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Focus on “bread &amp; butter” issues- wages, working conditions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By 1900, it was the largest union </a:t>
                      </a:r>
                    </a:p>
                    <a:p>
                      <a:pPr>
                        <a:buFont typeface="Arial" charset="0"/>
                        <a:buNone/>
                      </a:pPr>
                      <a:endParaRPr lang="en-US" sz="700" b="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0" y="4009189"/>
          <a:ext cx="2297826" cy="3407095"/>
        </p:xfrm>
        <a:graphic>
          <a:graphicData uri="http://schemas.openxmlformats.org/drawingml/2006/table">
            <a:tbl>
              <a:tblPr/>
              <a:tblGrid>
                <a:gridCol w="1148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050"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Evaluating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the Labor Movement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172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Successes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Failures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5873">
                <a:tc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Workers did form local and national unions that did directly ____________________________________________________________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Beginning of a national labor union movement and rise of union leadership (Eugene Debs, Mother Jones)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 (1892): Workers at Carnegie’s steel plant are defeated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</a:t>
                      </a:r>
                      <a:r>
                        <a:rPr lang="en-US" sz="700" b="0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(1894): President Cleveland uses the army and court injunction to defeat the strike.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Divisions between skilled vs. unskilled workers, ethnic and racial groups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Hostility from corporations, _____________________________________________</a:t>
                      </a:r>
                    </a:p>
                    <a:p>
                      <a:pPr>
                        <a:buFont typeface="Arial" charset="0"/>
                        <a:buNone/>
                      </a:pPr>
                      <a:endParaRPr lang="en-US" sz="700" b="0" dirty="0">
                        <a:solidFill>
                          <a:schemeClr val="tx1"/>
                        </a:solidFill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4907440" y="1067224"/>
          <a:ext cx="1950560" cy="3002280"/>
        </p:xfrm>
        <a:graphic>
          <a:graphicData uri="http://schemas.openxmlformats.org/drawingml/2006/table">
            <a:tbl>
              <a:tblPr/>
              <a:tblGrid>
                <a:gridCol w="1950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Government Intervention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 called the era the “Gilded Age”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Below the surface things are not as good as they seem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Laissez faire philosophy prevented the government from actively regulating the economy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kern="120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Start of Government Regulation </a:t>
                      </a:r>
                      <a:endParaRPr lang="en-US" sz="800" dirty="0" smtClean="0">
                        <a:effectLst/>
                        <a:latin typeface="HelloPalazzo Medium" charset="0"/>
                        <a:ea typeface="HelloPalazzo Medium" charset="0"/>
                        <a:cs typeface="HelloPalazzo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Grange Movement: Munn v. Illinois ruled that states could regulate railroads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Wabash Case (1886) states cannot regulate interstate commerce </a:t>
                      </a:r>
                    </a:p>
                    <a:p>
                      <a:pPr marL="514350" lvl="1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Leads to passage of</a:t>
                      </a:r>
                      <a:r>
                        <a:rPr lang="en-US" sz="700" b="0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_________________________________________________ </a:t>
                      </a: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(1887)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_____________________________________________: Outlawed trusts &amp; other monopolies that fix prices &amp; restrained trade </a:t>
                      </a:r>
                    </a:p>
                    <a:p>
                      <a:pPr marL="514350" lvl="1" indent="-171450">
                        <a:buFont typeface="Arial" charset="0"/>
                        <a:buChar char="•"/>
                      </a:pPr>
                      <a:r>
                        <a:rPr lang="en-US" sz="7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Used ______________ labor unions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27738"/>
            <a:ext cx="6858000" cy="83099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Gilded Age</a:t>
            </a:r>
            <a:endParaRPr lang="en-US" sz="12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2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Gilded = covered or highlighted with gold or something of a golden color; having a pleasing or showy appearance that conceals something of little worth</a:t>
            </a:r>
            <a:r>
              <a:rPr lang="en-US" sz="12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.</a:t>
            </a:r>
            <a:endParaRPr lang="en-US" sz="12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1200" b="1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Industrialization looks good on the outside, but there are many problems underneath.</a:t>
            </a:r>
          </a:p>
        </p:txBody>
      </p:sp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2453720" y="5877893"/>
          <a:ext cx="4404280" cy="2758440"/>
        </p:xfrm>
        <a:graphic>
          <a:graphicData uri="http://schemas.openxmlformats.org/drawingml/2006/table">
            <a:tbl>
              <a:tblPr/>
              <a:tblGrid>
                <a:gridCol w="4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Addressing Social Challenges of the Gilded 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692">
                <a:tc>
                  <a:txBody>
                    <a:bodyPr/>
                    <a:lstStyle/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_________________________________: Belief that the wealthy had a moral obligation to help out those less fortunate </a:t>
                      </a:r>
                      <a:r>
                        <a:rPr lang="mr-IN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–</a:t>
                      </a: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Andrew Carnegie “Wealth”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 movement sought to relieve urban poverty and provide assistance to immigrants – Jane Addams Hull House in Chicago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_____________________________________challenged the dominant corporate ethic;</a:t>
                      </a:r>
                      <a:r>
                        <a:rPr lang="en-US" sz="800" b="0" baseline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Christians had a responsibility to deal with urban poverty </a:t>
                      </a:r>
                    </a:p>
                    <a:p>
                      <a:pPr marL="171450" indent="-171450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Socialist Party and other organizations challenged capitalism 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National American Woman Suffrage Association (NAWSA) sought to secure the right to vote for women (suffrage) 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Elizabeth Cady Stanton, Carrie Chapman Catt </a:t>
                      </a:r>
                    </a:p>
                    <a:p>
                      <a:pPr marL="171450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Various African American leaders sought to advance the cause of civil rights 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________________________________________: African Americans should acquire vocational skills to gain self- respect and economic security; Established Tuskegee Institute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________________________________________: active in women’s rights movement and in the campaign against lynching</a:t>
                      </a:r>
                    </a:p>
                    <a:p>
                      <a:pPr marL="514350" lvl="1" indent="-171450" algn="l">
                        <a:buFont typeface="Arial" charset="0"/>
                        <a:buChar char="•"/>
                      </a:pP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________________________________________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: Complete equality, NAACP</a:t>
                      </a:r>
                      <a:r>
                        <a:rPr lang="en-US" sz="800" b="0" dirty="0" smtClean="0">
                          <a:solidFill>
                            <a:schemeClr val="tx1"/>
                          </a:solidFill>
                          <a:effectLst/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73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latin typeface="HelloPalazzo Medium" charset="0"/>
                          <a:ea typeface="HelloPalazzo Medium" charset="0"/>
                          <a:cs typeface="HelloPalazzo Medium" charset="0"/>
                        </a:rPr>
                        <a:t>EFFORT TO REFORM THESE PROBLEMS WILL EVENTUALLY LEAD TO A MOVEMENT KNOWN AS THE PROGRESSIVE MOVEMENT IN THE 1890S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440" y="4069504"/>
            <a:ext cx="1950560" cy="16656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843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84935" y="585243"/>
            <a:ext cx="6482992" cy="1121868"/>
          </a:xfrm>
          <a:ln>
            <a:noFill/>
            <a:prstDash val="lgDashDot"/>
          </a:ln>
        </p:spPr>
        <p:txBody>
          <a:bodyPr>
            <a:normAutofit/>
          </a:bodyPr>
          <a:lstStyle/>
          <a:p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1. There were similarities and differences between Spanish, French, English and Dutch colonization of North America.</a:t>
            </a:r>
            <a:b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2. The English colonies were mostly allowed to govern themselves (___________________________________________________)</a:t>
            </a:r>
            <a:b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3. Native Americans and Europeans engaged in a variety of complex relationships.</a:t>
            </a:r>
            <a: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/>
            </a:r>
            <a:br>
              <a:rPr lang="en-US" sz="1200" dirty="0">
                <a:latin typeface="HelloTypewriterSquisht Medium" charset="0"/>
                <a:ea typeface="HelloTypewriterSquisht Medium" charset="0"/>
                <a:cs typeface="HelloTypewriterSquisht Medium" charset="0"/>
              </a:rPr>
            </a:br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4. Slavery developed in the colonies during this period.</a:t>
            </a:r>
            <a:endParaRPr lang="en-US" sz="12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0" name="Title 11"/>
          <p:cNvSpPr txBox="1">
            <a:spLocks/>
          </p:cNvSpPr>
          <p:nvPr/>
        </p:nvSpPr>
        <p:spPr>
          <a:xfrm>
            <a:off x="0" y="84657"/>
            <a:ext cx="6858000" cy="333245"/>
          </a:xfrm>
          <a:prstGeom prst="rect">
            <a:avLst/>
          </a:prstGeom>
          <a:ln w="76200">
            <a:noFill/>
            <a:prstDash val="sys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dirty="0">
                <a:latin typeface="HelloFirstieBig Medium" charset="0"/>
                <a:ea typeface="HelloFirstieBig Medium" charset="0"/>
                <a:cs typeface="HelloFirstieBig Medium" charset="0"/>
              </a:rPr>
              <a:t>Period 1 (1491-1607) and Period 2 (1607-1754)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8919" y="289487"/>
            <a:ext cx="591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6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{Big Ideas}</a:t>
            </a:r>
            <a:endParaRPr lang="en-US" spc="6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/>
          <a:srcRect t="9409"/>
          <a:stretch/>
        </p:blipFill>
        <p:spPr>
          <a:xfrm>
            <a:off x="54435" y="4214846"/>
            <a:ext cx="4471845" cy="39141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Left Arrow Callout 25"/>
          <p:cNvSpPr/>
          <p:nvPr/>
        </p:nvSpPr>
        <p:spPr>
          <a:xfrm>
            <a:off x="1148987" y="7218903"/>
            <a:ext cx="5625361" cy="1820224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085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u="sng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Spain</a:t>
            </a:r>
            <a:r>
              <a:rPr lang="en-US" sz="11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 sought to establish ________________ control over colonization in N. America and to _____________/______________ the Native population.</a:t>
            </a:r>
          </a:p>
          <a:p>
            <a:endParaRPr lang="en-US" sz="1100" dirty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100" u="sng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Important Vocabulary and Individuals:</a:t>
            </a:r>
            <a:r>
              <a:rPr lang="en-US" sz="1100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 </a:t>
            </a:r>
            <a:r>
              <a:rPr lang="en-US" sz="1100" i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Christopher Columbus, Columbian Exchange, Treaty of </a:t>
            </a:r>
            <a:r>
              <a:rPr lang="en-US" sz="1100" i="1" dirty="0" err="1" smtClean="0">
                <a:latin typeface="HelloTypewriter Medium" charset="0"/>
                <a:ea typeface="HelloTypewriter Medium" charset="0"/>
                <a:cs typeface="HelloTypewriter Medium" charset="0"/>
              </a:rPr>
              <a:t>Tordesillas</a:t>
            </a:r>
            <a:r>
              <a:rPr lang="en-US" sz="1100" i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, Spanish Conquistadores (Know Examples!), </a:t>
            </a:r>
            <a:r>
              <a:rPr lang="en-US" sz="1100" i="1" dirty="0" err="1" smtClean="0">
                <a:latin typeface="HelloTypewriter Medium" charset="0"/>
                <a:ea typeface="HelloTypewriter Medium" charset="0"/>
                <a:cs typeface="HelloTypewriter Medium" charset="0"/>
              </a:rPr>
              <a:t>Encomienda</a:t>
            </a:r>
            <a:r>
              <a:rPr lang="en-US" sz="1100" i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 System, Saint Augustine (1565), Mercantilism, Spanish Missionaries, Mestizos, Pueblo Revolt (Pope’s Rebellion)</a:t>
            </a:r>
            <a:endParaRPr lang="en-US" sz="1100" i="1" dirty="0">
              <a:latin typeface="HelloTypewriter Medium" charset="0"/>
              <a:ea typeface="HelloTypewriter Medium" charset="0"/>
              <a:cs typeface="HelloTypewriter Medium" charset="0"/>
            </a:endParaRPr>
          </a:p>
        </p:txBody>
      </p:sp>
      <p:sp>
        <p:nvSpPr>
          <p:cNvPr id="27" name="Left Arrow Callout 26"/>
          <p:cNvSpPr/>
          <p:nvPr/>
        </p:nvSpPr>
        <p:spPr>
          <a:xfrm>
            <a:off x="3172968" y="5343572"/>
            <a:ext cx="3601380" cy="1803163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1927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Ways English colonizers were different from their European rivals: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2.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3.</a:t>
            </a:r>
          </a:p>
          <a:p>
            <a:pPr algn="ctr"/>
            <a:endParaRPr lang="en-US" sz="1200" b="1" dirty="0"/>
          </a:p>
        </p:txBody>
      </p:sp>
      <p:sp>
        <p:nvSpPr>
          <p:cNvPr id="28" name="Left Arrow Callout 27"/>
          <p:cNvSpPr/>
          <p:nvPr/>
        </p:nvSpPr>
        <p:spPr>
          <a:xfrm rot="19445713">
            <a:off x="886385" y="3273017"/>
            <a:ext cx="5923222" cy="1798885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19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u="sng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French and Dutch</a:t>
            </a:r>
            <a:r>
              <a:rPr lang="en-US" sz="1100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 colonial efforts used ________________________________ and ________________ with American Indians to acquire ________ and other products for export to Europe.</a:t>
            </a:r>
          </a:p>
          <a:p>
            <a:endParaRPr lang="en-US" sz="1100" dirty="0">
              <a:solidFill>
                <a:schemeClr val="tx1"/>
              </a:solidFill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100" u="sng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Important Vocabulary and Individuals:</a:t>
            </a:r>
            <a:r>
              <a:rPr lang="en-US" sz="1100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  </a:t>
            </a:r>
            <a:r>
              <a:rPr lang="en-US" sz="1100" i="1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Samuel de Champlain, French Huguenots, Catholic Jesuit Missionaries, Fur Trading Economy, Huron Alliance, “</a:t>
            </a:r>
            <a:r>
              <a:rPr lang="en-US" sz="1100" i="1" dirty="0" err="1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coureurs</a:t>
            </a:r>
            <a:r>
              <a:rPr lang="en-US" sz="1100" i="1" dirty="0" smtClean="0">
                <a:solidFill>
                  <a:schemeClr val="tx1"/>
                </a:solidFill>
                <a:latin typeface="HelloTypewriter Medium" charset="0"/>
                <a:ea typeface="HelloTypewriter Medium" charset="0"/>
                <a:cs typeface="HelloTypewriter Medium" charset="0"/>
              </a:rPr>
              <a:t> de bois”, New York, New Amsterdam, Dutch West India Company</a:t>
            </a:r>
            <a:endParaRPr lang="en-US" sz="1100" i="1" dirty="0">
              <a:solidFill>
                <a:schemeClr val="tx1"/>
              </a:solidFill>
              <a:latin typeface="HelloTypewriter Medium" charset="0"/>
              <a:ea typeface="HelloTypewriter Medium" charset="0"/>
              <a:cs typeface="HelloTypewriter Medium" charset="0"/>
            </a:endParaRPr>
          </a:p>
        </p:txBody>
      </p:sp>
      <p:sp>
        <p:nvSpPr>
          <p:cNvPr id="30" name="Cloud 29"/>
          <p:cNvSpPr/>
          <p:nvPr/>
        </p:nvSpPr>
        <p:spPr>
          <a:xfrm>
            <a:off x="54435" y="1666943"/>
            <a:ext cx="3356277" cy="2694349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Diverse patterns of colonization emerged because:</a:t>
            </a:r>
          </a:p>
          <a:p>
            <a:pPr algn="ctr"/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2.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3.</a:t>
            </a:r>
          </a:p>
          <a:p>
            <a:pPr algn="ctr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31243"/>
            <a:ext cx="5915025" cy="372700"/>
          </a:xfrm>
        </p:spPr>
        <p:txBody>
          <a:bodyPr>
            <a:noAutofit/>
          </a:bodyPr>
          <a:lstStyle/>
          <a:p>
            <a:pPr algn="ctr"/>
            <a:r>
              <a:rPr lang="en-US" sz="2800" b="1" spc="600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{Big Idea}</a:t>
            </a:r>
            <a:endParaRPr lang="en-US" sz="2800" b="1" spc="600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56617"/>
            <a:ext cx="6858000" cy="37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HelloFirstieBig Medium" charset="0"/>
                <a:ea typeface="HelloFirstieBig Medium" charset="0"/>
                <a:cs typeface="HelloFirstieBig Medium" charset="0"/>
              </a:rPr>
              <a:t>Regional differences existed between the British colonies</a:t>
            </a:r>
            <a:r>
              <a:rPr lang="en-US" sz="1800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.</a:t>
            </a:r>
            <a:endParaRPr lang="en-US" sz="1800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1200" t="4813" r="12133" b="7365"/>
          <a:stretch/>
        </p:blipFill>
        <p:spPr>
          <a:xfrm>
            <a:off x="2611386" y="729317"/>
            <a:ext cx="4054589" cy="3019723"/>
          </a:xfrm>
          <a:prstGeom prst="rect">
            <a:avLst/>
          </a:prstGeom>
        </p:spPr>
      </p:pic>
      <p:sp>
        <p:nvSpPr>
          <p:cNvPr id="6" name="Cloud 5"/>
          <p:cNvSpPr/>
          <p:nvPr/>
        </p:nvSpPr>
        <p:spPr>
          <a:xfrm>
            <a:off x="72723" y="729317"/>
            <a:ext cx="3356277" cy="2694349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3 Reasons that account for the regional differences: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1.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2.</a:t>
            </a:r>
          </a:p>
          <a:p>
            <a:endParaRPr lang="en-US" sz="1200" b="1" dirty="0" smtClean="0">
              <a:latin typeface="HelloTypewriter Medium" charset="0"/>
              <a:ea typeface="HelloTypewriter Medium" charset="0"/>
              <a:cs typeface="HelloTypewriter Medium" charset="0"/>
            </a:endParaRPr>
          </a:p>
          <a:p>
            <a:r>
              <a:rPr lang="en-US" sz="1200" b="1" dirty="0" smtClean="0">
                <a:latin typeface="HelloTypewriter Medium" charset="0"/>
                <a:ea typeface="HelloTypewriter Medium" charset="0"/>
                <a:cs typeface="HelloTypewriter Medium" charset="0"/>
              </a:rPr>
              <a:t>3.</a:t>
            </a:r>
          </a:p>
          <a:p>
            <a:pPr algn="ctr"/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74319" y="3796366"/>
          <a:ext cx="6391656" cy="4831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4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5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52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5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6994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Colonial Region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Why was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the colony founded? Give specifics on each colony  if mentioned.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Colonial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Society and Demographics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Colonial Religion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Colonial Economy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Important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Vocabulary and Individuals (Listed </a:t>
                      </a:r>
                      <a:r>
                        <a:rPr lang="mr-IN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–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you know there will be more!)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New England Colonies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Pilgrims, Mayflower Compact, William Bradford, John Winthrop, Mass. Bay Co., Roger Williams, Anne Hutchinson, Halfway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Covenant, Salem Witch Trials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Middle Colonies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William Penn, Quakers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Chesapeake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Colonies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Jamestown</a:t>
                      </a:r>
                      <a:r>
                        <a:rPr lang="en-US" sz="700" baseline="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 (KNOW THE DATE 1607), Virginia Company, Starving Time, John Smith, John Rolfe, Bacon’s Rebellion, Lord Baltimore, Act of Religious Toleration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Southern Colonies</a:t>
                      </a:r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00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8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2381" y="447412"/>
            <a:ext cx="5915025" cy="1767417"/>
          </a:xfrm>
        </p:spPr>
        <p:txBody>
          <a:bodyPr/>
          <a:lstStyle/>
          <a:p>
            <a:pPr algn="ctr"/>
            <a:r>
              <a:rPr lang="en-US" b="1" spc="600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Development of a Colonial Identity</a:t>
            </a:r>
            <a:endParaRPr lang="en-US" b="1" spc="600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72381" y="2974312"/>
            <a:ext cx="2901255" cy="36578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Religious</a:t>
            </a:r>
            <a:endParaRPr lang="en-US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3471863" y="2974312"/>
            <a:ext cx="2915543" cy="365788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Political</a:t>
            </a:r>
            <a:endParaRPr lang="en-US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itle 3"/>
          <p:cNvSpPr txBox="1">
            <a:spLocks/>
          </p:cNvSpPr>
          <p:nvPr/>
        </p:nvSpPr>
        <p:spPr>
          <a:xfrm>
            <a:off x="514350" y="1855088"/>
            <a:ext cx="5915025" cy="509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Directions: Use the </a:t>
            </a:r>
            <a:r>
              <a:rPr lang="en-US" sz="1400" i="1" dirty="0" err="1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Jocz</a:t>
            </a:r>
            <a:r>
              <a:rPr lang="en-US" sz="14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video to describe the early religious and political developments in the English colonies.</a:t>
            </a:r>
            <a:endParaRPr lang="en-US" sz="1400" i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2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ertical Title 6"/>
          <p:cNvSpPr>
            <a:spLocks noGrp="1"/>
          </p:cNvSpPr>
          <p:nvPr>
            <p:ph type="title" orient="vert"/>
          </p:nvPr>
        </p:nvSpPr>
        <p:spPr>
          <a:xfrm flipH="1" flipV="1">
            <a:off x="597011" y="486833"/>
            <a:ext cx="1478756" cy="8001845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latin typeface="HelloFirstieBig Medium" charset="0"/>
                <a:ea typeface="HelloFirstieBig Medium" charset="0"/>
                <a:cs typeface="HelloFirstieBig Medium" charset="0"/>
              </a:rPr>
              <a:t>Early Conflicts with England</a:t>
            </a:r>
            <a:endParaRPr lang="en-US" b="1" dirty="0">
              <a:latin typeface="HelloFirstieBig Medium" charset="0"/>
              <a:ea typeface="HelloFirstieBig Medium" charset="0"/>
              <a:cs typeface="HelloFirstieBig Medium" charset="0"/>
            </a:endParaRPr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idx="1"/>
          </p:nvPr>
        </p:nvSpPr>
        <p:spPr>
          <a:xfrm flipV="1">
            <a:off x="1848121" y="486833"/>
            <a:ext cx="4350544" cy="8001846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Mercantilist Laws: </a:t>
            </a:r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</a:t>
            </a:r>
          </a:p>
          <a:p>
            <a:pPr lvl="1"/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Navigation Acts: </a:t>
            </a:r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</a:t>
            </a:r>
          </a:p>
          <a:p>
            <a:pPr lvl="2"/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______________________________________________________________</a:t>
            </a:r>
          </a:p>
          <a:p>
            <a:pPr lvl="2"/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Molasses Act: </a:t>
            </a:r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_________________________________________________</a:t>
            </a:r>
          </a:p>
          <a:p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Dominion of New England (1686): </a:t>
            </a:r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</a:t>
            </a:r>
          </a:p>
          <a:p>
            <a:pPr lvl="1"/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</a:t>
            </a:r>
          </a:p>
          <a:p>
            <a:pPr lvl="1"/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Sir Edmund Andros </a:t>
            </a:r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______________________________________________</a:t>
            </a:r>
          </a:p>
          <a:p>
            <a:pPr lvl="2"/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Overthrown during the ________________________________________</a:t>
            </a:r>
          </a:p>
          <a:p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Westward Expansion</a:t>
            </a:r>
          </a:p>
          <a:p>
            <a:pPr lvl="1"/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English colonists want to settle into a territory that is disputed (England and France). This territory is the ______________________.</a:t>
            </a:r>
          </a:p>
          <a:p>
            <a:pPr lvl="2"/>
            <a:r>
              <a:rPr lang="en-US" sz="17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England tries to restrict colonial expansion with the </a:t>
            </a:r>
            <a:r>
              <a:rPr lang="en-US" sz="17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_____________________________!</a:t>
            </a:r>
            <a:endParaRPr lang="en-US" sz="17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71488" y="1615023"/>
            <a:ext cx="2901255" cy="1098549"/>
          </a:xfr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The British-American System developed out of the economic, demographic, and geographic characteristics of the British controlled regions of the World.</a:t>
            </a:r>
            <a:endParaRPr lang="en-US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71488" y="2832444"/>
            <a:ext cx="2901255" cy="491278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3470970" y="1615023"/>
            <a:ext cx="2915543" cy="1098549"/>
          </a:xfr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5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European colonization efforts in North America stimulated intercultural contact and intensified conflict between colonizers and native peoples.</a:t>
            </a:r>
            <a:endParaRPr lang="en-US" sz="15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4"/>
          </p:nvPr>
        </p:nvSpPr>
        <p:spPr>
          <a:xfrm>
            <a:off x="3470970" y="2832444"/>
            <a:ext cx="2915543" cy="491278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1488" y="102789"/>
            <a:ext cx="5915025" cy="372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spc="6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{Big Idea}</a:t>
            </a:r>
            <a:endParaRPr lang="en-US" sz="1800" spc="6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1488" y="475489"/>
            <a:ext cx="5915025" cy="37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Interactions with European settlers caused tremendous demographic and cultural changes amongst Native American and African communities.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13457" y="858905"/>
            <a:ext cx="5915025" cy="637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Directions: After reviewing the </a:t>
            </a:r>
            <a:r>
              <a:rPr lang="en-US" sz="1200" i="1" dirty="0" err="1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Jocz</a:t>
            </a:r>
            <a:r>
              <a:rPr lang="en-US" sz="1200" i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 Period 1 &amp; 2 Review video, describe the pathway to slavery in the colonies (left) and the development of conflict with Native Americans and colonists.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8" y="7088847"/>
            <a:ext cx="2901255" cy="193067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969" y="7088846"/>
            <a:ext cx="2908931" cy="193067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3465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>
                <a:latin typeface="HelloFirstieBig Medium" charset="0"/>
                <a:ea typeface="HelloFirstieBig Medium" charset="0"/>
                <a:cs typeface="HelloFirstieBig Medium" charset="0"/>
              </a:rPr>
              <a:t>Period </a:t>
            </a:r>
            <a:r>
              <a:rPr lang="en-US" sz="3600" b="1" smtClean="0">
                <a:latin typeface="HelloFirstieBig Medium" charset="0"/>
                <a:ea typeface="HelloFirstieBig Medium" charset="0"/>
                <a:cs typeface="HelloFirstieBig Medium" charset="0"/>
              </a:rPr>
              <a:t>3 [1754-1800</a:t>
            </a:r>
            <a:r>
              <a:rPr lang="en-US" sz="3600" b="1" dirty="0">
                <a:latin typeface="HelloFirstieBig Medium" charset="0"/>
                <a:ea typeface="HelloFirstieBig Medium" charset="0"/>
                <a:cs typeface="HelloFirstieBig Medium" charset="0"/>
              </a:rPr>
              <a:t>]</a:t>
            </a: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Go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to </a:t>
            </a: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http://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  <a:hlinkClick r:id="rId2"/>
              </a:rPr>
              <a:t>www.apushexplained.com/period-3-explained-1754-1800.html</a:t>
            </a:r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Scroll all the way down to the bottom until you see APUSH Period 4 Key Concepts Reviewed!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US" sz="1200" dirty="0">
                <a:latin typeface="HelloPalazzo Medium" charset="0"/>
                <a:ea typeface="HelloPalazzo Medium" charset="0"/>
                <a:cs typeface="HelloPalazzo Medium" charset="0"/>
              </a:rPr>
              <a:t>Watch the </a:t>
            </a:r>
            <a:r>
              <a:rPr lang="en-US" sz="1200" dirty="0" smtClean="0">
                <a:latin typeface="HelloPalazzo Medium" charset="0"/>
                <a:ea typeface="HelloPalazzo Medium" charset="0"/>
                <a:cs typeface="HelloPalazzo Medium" charset="0"/>
              </a:rPr>
              <a:t>video. Then in this box write a one paragraph summary of the time period. </a:t>
            </a:r>
          </a:p>
          <a:p>
            <a:pPr marL="285750" indent="-285750" algn="l">
              <a:buFont typeface="Arial" charset="0"/>
              <a:buChar char="•"/>
            </a:pPr>
            <a:endParaRPr lang="en-US" sz="1200" dirty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pPr algn="l"/>
            <a:endParaRPr lang="en-US" sz="1200" dirty="0" smtClean="0">
              <a:latin typeface="HelloPalazzo Medium" charset="0"/>
              <a:ea typeface="HelloPalazzo Medium" charset="0"/>
              <a:cs typeface="HelloPalazzo Medium" charset="0"/>
            </a:endParaRPr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471487" y="3578399"/>
            <a:ext cx="5915025" cy="4657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96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8132"/>
            <a:ext cx="6858000" cy="379406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8918" y="0"/>
            <a:ext cx="591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600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{Big Ideas for Period 3}</a:t>
            </a:r>
            <a:endParaRPr lang="en-US" spc="600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0" y="418346"/>
          <a:ext cx="6858000" cy="192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6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054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ysClr val="windowText" lastClr="000000"/>
                          </a:solidFill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1.</a:t>
                      </a:r>
                      <a:endParaRPr lang="en-US" dirty="0">
                        <a:solidFill>
                          <a:sysClr val="windowText" lastClr="000000"/>
                        </a:solidFill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54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2.</a:t>
                      </a:r>
                      <a:endParaRPr lang="en-US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54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HelloTypewriterSquisht Medium" charset="0"/>
                          <a:ea typeface="HelloTypewriterSquisht Medium" charset="0"/>
                          <a:cs typeface="HelloTypewriterSquisht Medium" charset="0"/>
                        </a:rPr>
                        <a:t>3.</a:t>
                      </a:r>
                      <a:endParaRPr lang="en-US" dirty="0">
                        <a:latin typeface="HelloTypewriterSquisht Medium" charset="0"/>
                        <a:ea typeface="HelloTypewriterSquisht Medium" charset="0"/>
                        <a:cs typeface="HelloTypewriterSquisht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542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The French and Indian War (</a:t>
                      </a:r>
                      <a:r>
                        <a:rPr lang="mr-IN" sz="2400" b="1" dirty="0" smtClean="0"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1756 – 1763</a:t>
                      </a:r>
                      <a:r>
                        <a:rPr lang="en-US" sz="2400" b="1" dirty="0" smtClean="0">
                          <a:latin typeface="HelloFirstieBig Medium" charset="0"/>
                          <a:ea typeface="HelloFirstieBig Medium" charset="0"/>
                          <a:cs typeface="HelloFirstieBig Medium" charset="0"/>
                        </a:rPr>
                        <a:t>)</a:t>
                      </a:r>
                      <a:endParaRPr lang="en-US" sz="2400" b="1" dirty="0">
                        <a:latin typeface="HelloFirstieBig Medium" charset="0"/>
                        <a:ea typeface="HelloFirstieBig Medium" charset="0"/>
                        <a:cs typeface="HelloFirstieBig Medium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5-Point Star 10"/>
          <p:cNvSpPr/>
          <p:nvPr/>
        </p:nvSpPr>
        <p:spPr>
          <a:xfrm rot="20978555">
            <a:off x="41872" y="5475363"/>
            <a:ext cx="3663466" cy="3366743"/>
          </a:xfrm>
          <a:prstGeom prst="star5">
            <a:avLst>
              <a:gd name="adj" fmla="val 24163"/>
              <a:gd name="hf" fmla="val 105146"/>
              <a:gd name="vf" fmla="val 11055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1763 is a turning point in APUSH because</a:t>
            </a:r>
            <a:r>
              <a:rPr lang="mr-IN" sz="1100" b="1" dirty="0" smtClean="0">
                <a:latin typeface="HelloTypewriterSquisht Medium" charset="0"/>
                <a:ea typeface="HelloTypewriterSquisht Medium" charset="0"/>
                <a:cs typeface="HelloTypewriterSquisht Medium" charset="0"/>
              </a:rPr>
              <a:t>…</a:t>
            </a:r>
            <a:endParaRPr lang="en-US" sz="1100" b="1" dirty="0">
              <a:latin typeface="HelloTypewriterSquisht Medium" charset="0"/>
              <a:ea typeface="HelloTypewriterSquisht Medium" charset="0"/>
              <a:cs typeface="HelloTypewriterSquisht Medium" charset="0"/>
            </a:endParaRPr>
          </a:p>
        </p:txBody>
      </p:sp>
      <p:sp>
        <p:nvSpPr>
          <p:cNvPr id="2" name="Left Arrow Callout 1"/>
          <p:cNvSpPr/>
          <p:nvPr/>
        </p:nvSpPr>
        <p:spPr>
          <a:xfrm>
            <a:off x="3178041" y="6472238"/>
            <a:ext cx="3679959" cy="1871663"/>
          </a:xfrm>
          <a:prstGeom prst="leftArrow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4311</Words>
  <Application>Microsoft Office PowerPoint</Application>
  <PresentationFormat>Letter Paper (8.5x11 in)</PresentationFormat>
  <Paragraphs>721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Calibri Light</vt:lpstr>
      <vt:lpstr>HelloDNangelo Medium</vt:lpstr>
      <vt:lpstr>HelloFirstieBig Medium</vt:lpstr>
      <vt:lpstr>HelloPalazzo Medium</vt:lpstr>
      <vt:lpstr>HelloTypewriter Medium</vt:lpstr>
      <vt:lpstr>HelloTypewriterSquisht Medium</vt:lpstr>
      <vt:lpstr>Office Theme</vt:lpstr>
      <vt:lpstr> APUSH Content Review  Volume I [1491-1898]</vt:lpstr>
      <vt:lpstr>Period 1 (1491-1607) and Period 2 (1607-1754)</vt:lpstr>
      <vt:lpstr>1. There were similarities and differences between Spanish, French, English and Dutch colonization of North America. 2. The English colonies were mostly allowed to govern themselves (___________________________________________________) 3. Native Americans and Europeans engaged in a variety of complex relationships. 4. Slavery developed in the colonies during this period.</vt:lpstr>
      <vt:lpstr>{Big Idea}</vt:lpstr>
      <vt:lpstr>Development of a Colonial Identity</vt:lpstr>
      <vt:lpstr>Early Conflicts with England</vt:lpstr>
      <vt:lpstr>PowerPoint Presentation</vt:lpstr>
      <vt:lpstr>Period 3 [1754-1800]</vt:lpstr>
      <vt:lpstr>PowerPoint Presentation</vt:lpstr>
      <vt:lpstr>After the turning point in 1763, Britain ends its period of _______________________ by instituting a number of actions against the colonists. </vt:lpstr>
      <vt:lpstr>The American Revolution (1763-1783)</vt:lpstr>
      <vt:lpstr>New Government Structure</vt:lpstr>
      <vt:lpstr>Important: Disagreements arose over the new nation’s political, economic, and social identity.</vt:lpstr>
      <vt:lpstr>Period 4: 1800-1848</vt:lpstr>
      <vt:lpstr>PowerPoint Presentation</vt:lpstr>
      <vt:lpstr>PowerPoint Presentation</vt:lpstr>
      <vt:lpstr>Period 5: 1844 - 1877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Period 6: 1865 - 1898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Mrs. Maldonado’s APUSH Content Review 2016 - 2017  Volume I [1491-1898]</dc:title>
  <dc:creator>Maldonado, Lauren</dc:creator>
  <cp:lastModifiedBy>Sacerdote, Kevin R.</cp:lastModifiedBy>
  <cp:revision>2</cp:revision>
  <dcterms:created xsi:type="dcterms:W3CDTF">2017-04-17T01:03:43Z</dcterms:created>
  <dcterms:modified xsi:type="dcterms:W3CDTF">2017-08-11T10:11:18Z</dcterms:modified>
</cp:coreProperties>
</file>